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handoutMasterIdLst>
    <p:handoutMasterId r:id="rId29"/>
  </p:handoutMasterIdLst>
  <p:sldIdLst>
    <p:sldId id="256" r:id="rId2"/>
    <p:sldId id="281" r:id="rId3"/>
    <p:sldId id="262" r:id="rId4"/>
    <p:sldId id="292" r:id="rId5"/>
    <p:sldId id="263" r:id="rId6"/>
    <p:sldId id="291" r:id="rId7"/>
    <p:sldId id="282" r:id="rId8"/>
    <p:sldId id="284" r:id="rId9"/>
    <p:sldId id="286" r:id="rId10"/>
    <p:sldId id="277" r:id="rId11"/>
    <p:sldId id="293" r:id="rId12"/>
    <p:sldId id="280" r:id="rId13"/>
    <p:sldId id="295" r:id="rId14"/>
    <p:sldId id="296" r:id="rId15"/>
    <p:sldId id="275" r:id="rId16"/>
    <p:sldId id="297" r:id="rId17"/>
    <p:sldId id="298" r:id="rId18"/>
    <p:sldId id="299" r:id="rId19"/>
    <p:sldId id="300" r:id="rId20"/>
    <p:sldId id="301" r:id="rId21"/>
    <p:sldId id="302" r:id="rId22"/>
    <p:sldId id="303" r:id="rId23"/>
    <p:sldId id="271" r:id="rId24"/>
    <p:sldId id="304" r:id="rId25"/>
    <p:sldId id="285" r:id="rId26"/>
    <p:sldId id="259" r:id="rId27"/>
  </p:sldIdLst>
  <p:sldSz cx="9144000" cy="5143500" type="screen16x9"/>
  <p:notesSz cx="6858000" cy="9144000"/>
  <p:custDataLst>
    <p:tags r:id="rId30"/>
  </p:custDataLst>
  <p:defaultTextStyle>
    <a:defPPr>
      <a:defRPr lang="en-US"/>
    </a:defPPr>
    <a:lvl1pPr marL="0" algn="l" defTabSz="389626" rtl="0" eaLnBrk="1" latinLnBrk="0" hangingPunct="1">
      <a:defRPr sz="1500" kern="1200">
        <a:solidFill>
          <a:schemeClr val="tx1"/>
        </a:solidFill>
        <a:latin typeface="+mn-lt"/>
        <a:ea typeface="+mn-ea"/>
        <a:cs typeface="+mn-cs"/>
      </a:defRPr>
    </a:lvl1pPr>
    <a:lvl2pPr marL="389626" algn="l" defTabSz="389626" rtl="0" eaLnBrk="1" latinLnBrk="0" hangingPunct="1">
      <a:defRPr sz="1500" kern="1200">
        <a:solidFill>
          <a:schemeClr val="tx1"/>
        </a:solidFill>
        <a:latin typeface="+mn-lt"/>
        <a:ea typeface="+mn-ea"/>
        <a:cs typeface="+mn-cs"/>
      </a:defRPr>
    </a:lvl2pPr>
    <a:lvl3pPr marL="779252" algn="l" defTabSz="389626" rtl="0" eaLnBrk="1" latinLnBrk="0" hangingPunct="1">
      <a:defRPr sz="1500" kern="1200">
        <a:solidFill>
          <a:schemeClr val="tx1"/>
        </a:solidFill>
        <a:latin typeface="+mn-lt"/>
        <a:ea typeface="+mn-ea"/>
        <a:cs typeface="+mn-cs"/>
      </a:defRPr>
    </a:lvl3pPr>
    <a:lvl4pPr marL="1168878" algn="l" defTabSz="389626" rtl="0" eaLnBrk="1" latinLnBrk="0" hangingPunct="1">
      <a:defRPr sz="1500" kern="1200">
        <a:solidFill>
          <a:schemeClr val="tx1"/>
        </a:solidFill>
        <a:latin typeface="+mn-lt"/>
        <a:ea typeface="+mn-ea"/>
        <a:cs typeface="+mn-cs"/>
      </a:defRPr>
    </a:lvl4pPr>
    <a:lvl5pPr marL="1558503" algn="l" defTabSz="389626" rtl="0" eaLnBrk="1" latinLnBrk="0" hangingPunct="1">
      <a:defRPr sz="1500" kern="1200">
        <a:solidFill>
          <a:schemeClr val="tx1"/>
        </a:solidFill>
        <a:latin typeface="+mn-lt"/>
        <a:ea typeface="+mn-ea"/>
        <a:cs typeface="+mn-cs"/>
      </a:defRPr>
    </a:lvl5pPr>
    <a:lvl6pPr marL="1948129" algn="l" defTabSz="389626" rtl="0" eaLnBrk="1" latinLnBrk="0" hangingPunct="1">
      <a:defRPr sz="1500" kern="1200">
        <a:solidFill>
          <a:schemeClr val="tx1"/>
        </a:solidFill>
        <a:latin typeface="+mn-lt"/>
        <a:ea typeface="+mn-ea"/>
        <a:cs typeface="+mn-cs"/>
      </a:defRPr>
    </a:lvl6pPr>
    <a:lvl7pPr marL="2337755" algn="l" defTabSz="389626" rtl="0" eaLnBrk="1" latinLnBrk="0" hangingPunct="1">
      <a:defRPr sz="1500" kern="1200">
        <a:solidFill>
          <a:schemeClr val="tx1"/>
        </a:solidFill>
        <a:latin typeface="+mn-lt"/>
        <a:ea typeface="+mn-ea"/>
        <a:cs typeface="+mn-cs"/>
      </a:defRPr>
    </a:lvl7pPr>
    <a:lvl8pPr marL="2727381" algn="l" defTabSz="389626" rtl="0" eaLnBrk="1" latinLnBrk="0" hangingPunct="1">
      <a:defRPr sz="1500" kern="1200">
        <a:solidFill>
          <a:schemeClr val="tx1"/>
        </a:solidFill>
        <a:latin typeface="+mn-lt"/>
        <a:ea typeface="+mn-ea"/>
        <a:cs typeface="+mn-cs"/>
      </a:defRPr>
    </a:lvl8pPr>
    <a:lvl9pPr marL="3117007" algn="l" defTabSz="389626"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m a" initials="xa" lastIdx="3" clrIdx="0">
    <p:extLst>
      <p:ext uri="{19B8F6BF-5375-455C-9EA6-DF929625EA0E}">
        <p15:presenceInfo xmlns:p15="http://schemas.microsoft.com/office/powerpoint/2012/main" userId="37f054eaf7d999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48" autoAdjust="0"/>
    <p:restoredTop sz="86791" autoAdjust="0"/>
  </p:normalViewPr>
  <p:slideViewPr>
    <p:cSldViewPr snapToGrid="0" snapToObjects="1" showGuides="1">
      <p:cViewPr varScale="1">
        <p:scale>
          <a:sx n="134" d="100"/>
          <a:sy n="134" d="100"/>
        </p:scale>
        <p:origin x="552"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8" d="100"/>
          <a:sy n="58" d="100"/>
        </p:scale>
        <p:origin x="-16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3-12T01:42:27.062" idx="1">
    <p:pos x="2916" y="75"/>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3-12T01:49:51.047" idx="2">
    <p:pos x="4296" y="2532"/>
    <p:text/>
    <p:extLst>
      <p:ext uri="{C676402C-5697-4E1C-873F-D02D1690AC5C}">
        <p15:threadingInfo xmlns:p15="http://schemas.microsoft.com/office/powerpoint/2012/main" timeZoneBias="-480"/>
      </p:ext>
    </p:extLst>
  </p:cm>
  <p:cm authorId="1" dt="2018-03-12T01:49:51.467" idx="3">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10FAD1-9BE5-6546-B7EC-CD03216A8870}" type="datetime1">
              <a:rPr lang="en-US" smtClean="0"/>
              <a:pPr/>
              <a:t>3/12/2018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A99C42-1AB0-4391-A131-222C2CEFD59B}" type="slidenum">
              <a:rPr lang="en-US" smtClean="0"/>
              <a:pPr/>
              <a:t>‹#›</a:t>
            </a:fld>
            <a:endParaRPr lang="en-US"/>
          </a:p>
        </p:txBody>
      </p:sp>
    </p:spTree>
    <p:extLst>
      <p:ext uri="{BB962C8B-B14F-4D97-AF65-F5344CB8AC3E}">
        <p14:creationId xmlns:p14="http://schemas.microsoft.com/office/powerpoint/2010/main" val="1687274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3BF30E-D2D4-FD4D-AD32-4F4D3B264BE3}" type="datetime1">
              <a:rPr lang="en-US" smtClean="0"/>
              <a:pPr/>
              <a:t>3/12/2018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D03FA-772D-488C-AE3B-B6A9F5763D6A}" type="slidenum">
              <a:rPr lang="en-US" smtClean="0"/>
              <a:pPr/>
              <a:t>‹#›</a:t>
            </a:fld>
            <a:endParaRPr lang="en-US"/>
          </a:p>
        </p:txBody>
      </p:sp>
    </p:spTree>
    <p:extLst>
      <p:ext uri="{BB962C8B-B14F-4D97-AF65-F5344CB8AC3E}">
        <p14:creationId xmlns:p14="http://schemas.microsoft.com/office/powerpoint/2010/main" val="701868055"/>
      </p:ext>
    </p:extLst>
  </p:cSld>
  <p:clrMap bg1="lt1" tx1="dk1" bg2="lt2" tx2="dk2" accent1="accent1" accent2="accent2" accent3="accent3" accent4="accent4" accent5="accent5" accent6="accent6" hlink="hlink" folHlink="folHlink"/>
  <p:hf hdr="0" ftr="0" dt="0"/>
  <p:notesStyle>
    <a:lvl1pPr marL="0" algn="l" defTabSz="779252" rtl="0" eaLnBrk="1" latinLnBrk="0" hangingPunct="1">
      <a:defRPr sz="1000" kern="1200">
        <a:solidFill>
          <a:schemeClr val="tx1"/>
        </a:solidFill>
        <a:latin typeface="+mn-lt"/>
        <a:ea typeface="+mn-ea"/>
        <a:cs typeface="+mn-cs"/>
      </a:defRPr>
    </a:lvl1pPr>
    <a:lvl2pPr marL="389626" algn="l" defTabSz="779252" rtl="0" eaLnBrk="1" latinLnBrk="0" hangingPunct="1">
      <a:defRPr sz="1000" kern="1200">
        <a:solidFill>
          <a:schemeClr val="tx1"/>
        </a:solidFill>
        <a:latin typeface="+mn-lt"/>
        <a:ea typeface="+mn-ea"/>
        <a:cs typeface="+mn-cs"/>
      </a:defRPr>
    </a:lvl2pPr>
    <a:lvl3pPr marL="779252" algn="l" defTabSz="779252" rtl="0" eaLnBrk="1" latinLnBrk="0" hangingPunct="1">
      <a:defRPr sz="1000" kern="1200">
        <a:solidFill>
          <a:schemeClr val="tx1"/>
        </a:solidFill>
        <a:latin typeface="+mn-lt"/>
        <a:ea typeface="+mn-ea"/>
        <a:cs typeface="+mn-cs"/>
      </a:defRPr>
    </a:lvl3pPr>
    <a:lvl4pPr marL="1168878" algn="l" defTabSz="779252" rtl="0" eaLnBrk="1" latinLnBrk="0" hangingPunct="1">
      <a:defRPr sz="1000" kern="1200">
        <a:solidFill>
          <a:schemeClr val="tx1"/>
        </a:solidFill>
        <a:latin typeface="+mn-lt"/>
        <a:ea typeface="+mn-ea"/>
        <a:cs typeface="+mn-cs"/>
      </a:defRPr>
    </a:lvl4pPr>
    <a:lvl5pPr marL="1558503" algn="l" defTabSz="779252" rtl="0" eaLnBrk="1" latinLnBrk="0" hangingPunct="1">
      <a:defRPr sz="1000" kern="1200">
        <a:solidFill>
          <a:schemeClr val="tx1"/>
        </a:solidFill>
        <a:latin typeface="+mn-lt"/>
        <a:ea typeface="+mn-ea"/>
        <a:cs typeface="+mn-cs"/>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F83D922B-13EF-465B-883D-7AA5C0A662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30B4703-B72E-4C03-AF11-E7E428A0E91F}" type="slidenum">
              <a:rPr lang="en-GB" altLang="en-US">
                <a:latin typeface="Times New Roman" panose="02020603050405020304" pitchFamily="18" charset="0"/>
              </a:rPr>
              <a:pPr/>
              <a:t>2</a:t>
            </a:fld>
            <a:endParaRPr lang="en-GB" altLang="en-US">
              <a:latin typeface="Times New Roman" panose="02020603050405020304" pitchFamily="18" charset="0"/>
            </a:endParaRPr>
          </a:p>
        </p:txBody>
      </p:sp>
      <p:sp>
        <p:nvSpPr>
          <p:cNvPr id="60419" name="Rectangle 2">
            <a:extLst>
              <a:ext uri="{FF2B5EF4-FFF2-40B4-BE49-F238E27FC236}">
                <a16:creationId xmlns:a16="http://schemas.microsoft.com/office/drawing/2014/main" id="{6E6291F9-4E0B-4895-B1A5-573DFBDC5EFA}"/>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3FC88B71-7503-48FE-90FB-5464DB8BC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In this short session, I really want you to evaluate your own performances as an AFC Assessor from last year, what did you do well and what do you need to improve in your performance. Consistency in development is critical no matter which country from AFC you are from. We are all AFC Assessors we need to assess the referees on their performance and not because who they are. </a:t>
            </a:r>
          </a:p>
        </p:txBody>
      </p:sp>
    </p:spTree>
    <p:extLst>
      <p:ext uri="{BB962C8B-B14F-4D97-AF65-F5344CB8AC3E}">
        <p14:creationId xmlns:p14="http://schemas.microsoft.com/office/powerpoint/2010/main" val="3992411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ED03FA-772D-488C-AE3B-B6A9F5763D6A}" type="slidenum">
              <a:rPr lang="en-US" smtClean="0"/>
              <a:pPr/>
              <a:t>12</a:t>
            </a:fld>
            <a:endParaRPr lang="en-US"/>
          </a:p>
        </p:txBody>
      </p:sp>
    </p:spTree>
    <p:extLst>
      <p:ext uri="{BB962C8B-B14F-4D97-AF65-F5344CB8AC3E}">
        <p14:creationId xmlns:p14="http://schemas.microsoft.com/office/powerpoint/2010/main" val="2187913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assessment form to help guide you in your feedback. But ensure the advice has some meaning and relevance to </a:t>
            </a:r>
            <a:r>
              <a:rPr lang="en-GB"/>
              <a:t>the referees</a:t>
            </a:r>
          </a:p>
        </p:txBody>
      </p:sp>
      <p:sp>
        <p:nvSpPr>
          <p:cNvPr id="4" name="Slide Number Placeholder 3"/>
          <p:cNvSpPr>
            <a:spLocks noGrp="1"/>
          </p:cNvSpPr>
          <p:nvPr>
            <p:ph type="sldNum" sz="quarter" idx="10"/>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CFED03FA-772D-488C-AE3B-B6A9F5763D6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9872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the assessment form to help guide you in your feedback. But ensure the advice has some meaning and relevance to </a:t>
            </a:r>
            <a:r>
              <a:rPr lang="en-GB"/>
              <a:t>the referees</a:t>
            </a:r>
          </a:p>
        </p:txBody>
      </p:sp>
      <p:sp>
        <p:nvSpPr>
          <p:cNvPr id="4" name="Slide Number Placeholder 3"/>
          <p:cNvSpPr>
            <a:spLocks noGrp="1"/>
          </p:cNvSpPr>
          <p:nvPr>
            <p:ph type="sldNum" sz="quarter" idx="10"/>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CFED03FA-772D-488C-AE3B-B6A9F5763D6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795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with every match, it is important that we sort the important from the unimportant and the urgent (need to do immediately) to the non urgent, minor faults that does not need to be discussed.</a:t>
            </a:r>
          </a:p>
        </p:txBody>
      </p:sp>
      <p:sp>
        <p:nvSpPr>
          <p:cNvPr id="4" name="Slide Number Placeholder 3"/>
          <p:cNvSpPr>
            <a:spLocks noGrp="1"/>
          </p:cNvSpPr>
          <p:nvPr>
            <p:ph type="sldNum" sz="quarter" idx="10"/>
          </p:nvPr>
        </p:nvSpPr>
        <p:spPr/>
        <p:txBody>
          <a:bodyPr/>
          <a:lstStyle/>
          <a:p>
            <a:fld id="{CFED03FA-772D-488C-AE3B-B6A9F5763D6A}" type="slidenum">
              <a:rPr lang="en-US" smtClean="0"/>
              <a:pPr/>
              <a:t>15</a:t>
            </a:fld>
            <a:endParaRPr lang="en-US"/>
          </a:p>
        </p:txBody>
      </p:sp>
    </p:spTree>
    <p:extLst>
      <p:ext uri="{BB962C8B-B14F-4D97-AF65-F5344CB8AC3E}">
        <p14:creationId xmlns:p14="http://schemas.microsoft.com/office/powerpoint/2010/main" val="4214109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time you attend a match as an assessor, you have a great opportunity to add value to the future performances of the referees. I would ask you just one moment of pause, ask yourself this question: Have I completed the assessment accurately and offered quality feedback? Before you click the mouse button to confirm your assessor's report</a:t>
            </a:r>
          </a:p>
        </p:txBody>
      </p:sp>
      <p:sp>
        <p:nvSpPr>
          <p:cNvPr id="4" name="Slide Number Placeholder 3"/>
          <p:cNvSpPr>
            <a:spLocks noGrp="1"/>
          </p:cNvSpPr>
          <p:nvPr>
            <p:ph type="sldNum" sz="quarter" idx="10"/>
          </p:nvPr>
        </p:nvSpPr>
        <p:spPr/>
        <p:txBody>
          <a:bodyPr/>
          <a:lstStyle/>
          <a:p>
            <a:fld id="{CFED03FA-772D-488C-AE3B-B6A9F5763D6A}" type="slidenum">
              <a:rPr lang="en-US" smtClean="0"/>
              <a:pPr/>
              <a:t>3</a:t>
            </a:fld>
            <a:endParaRPr lang="en-US"/>
          </a:p>
        </p:txBody>
      </p:sp>
    </p:spTree>
    <p:extLst>
      <p:ext uri="{BB962C8B-B14F-4D97-AF65-F5344CB8AC3E}">
        <p14:creationId xmlns:p14="http://schemas.microsoft.com/office/powerpoint/2010/main" val="3895763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79252" rtl="0" eaLnBrk="1" fontAlgn="auto" latinLnBrk="0" hangingPunct="1">
              <a:lnSpc>
                <a:spcPct val="100000"/>
              </a:lnSpc>
              <a:spcBef>
                <a:spcPts val="0"/>
              </a:spcBef>
              <a:spcAft>
                <a:spcPts val="0"/>
              </a:spcAft>
              <a:buClrTx/>
              <a:buSzTx/>
              <a:buFontTx/>
              <a:buNone/>
              <a:tabLst/>
              <a:defRPr/>
            </a:pPr>
            <a:r>
              <a:rPr lang="en-GB" dirty="0"/>
              <a:t>One of the most difficult responsibilities assessors find is how to give advice that will help the referees to improve their future performances. Too often we fall into the trap of telling the referees what we would do in the same situation rather coaching the referee to come up with their own solution. Sometimes the feedback can be trivial and demotivate the referees</a:t>
            </a:r>
          </a:p>
          <a:p>
            <a:endParaRPr lang="en-GB" dirty="0"/>
          </a:p>
        </p:txBody>
      </p:sp>
      <p:sp>
        <p:nvSpPr>
          <p:cNvPr id="4" name="Slide Number Placeholder 3"/>
          <p:cNvSpPr>
            <a:spLocks noGrp="1"/>
          </p:cNvSpPr>
          <p:nvPr>
            <p:ph type="sldNum" sz="quarter" idx="10"/>
          </p:nvPr>
        </p:nvSpPr>
        <p:spPr/>
        <p:txBody>
          <a:bodyPr/>
          <a:lstStyle/>
          <a:p>
            <a:fld id="{CFED03FA-772D-488C-AE3B-B6A9F5763D6A}" type="slidenum">
              <a:rPr lang="en-US" smtClean="0"/>
              <a:pPr/>
              <a:t>4</a:t>
            </a:fld>
            <a:endParaRPr lang="en-US"/>
          </a:p>
        </p:txBody>
      </p:sp>
    </p:spTree>
    <p:extLst>
      <p:ext uri="{BB962C8B-B14F-4D97-AF65-F5344CB8AC3E}">
        <p14:creationId xmlns:p14="http://schemas.microsoft.com/office/powerpoint/2010/main" val="11626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most difficult responsibilities assessors find is how to give advice that will help the referees to improve their future performances. Too often we fall into the trap of telling the referees what we would do in the same situation rather coaching the referee to come up with their own solution. Sometimes the feedback can be trivial and demotivate the referees</a:t>
            </a:r>
          </a:p>
        </p:txBody>
      </p:sp>
      <p:sp>
        <p:nvSpPr>
          <p:cNvPr id="4" name="Slide Number Placeholder 3"/>
          <p:cNvSpPr>
            <a:spLocks noGrp="1"/>
          </p:cNvSpPr>
          <p:nvPr>
            <p:ph type="sldNum" sz="quarter" idx="10"/>
          </p:nvPr>
        </p:nvSpPr>
        <p:spPr/>
        <p:txBody>
          <a:bodyPr/>
          <a:lstStyle/>
          <a:p>
            <a:fld id="{CFED03FA-772D-488C-AE3B-B6A9F5763D6A}" type="slidenum">
              <a:rPr lang="en-US" smtClean="0"/>
              <a:pPr/>
              <a:t>5</a:t>
            </a:fld>
            <a:endParaRPr lang="en-US"/>
          </a:p>
        </p:txBody>
      </p:sp>
    </p:spTree>
    <p:extLst>
      <p:ext uri="{BB962C8B-B14F-4D97-AF65-F5344CB8AC3E}">
        <p14:creationId xmlns:p14="http://schemas.microsoft.com/office/powerpoint/2010/main" val="186983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most difficult responsibilities assessors find is how to give advice that will help the referees to improve their future performances. Too often we fall into the trap of telling the referees what we would do in the same situation rather coaching the referee to come up with their own solution. Sometimes the feedback can be trivial and demotivate the referees</a:t>
            </a:r>
          </a:p>
        </p:txBody>
      </p:sp>
      <p:sp>
        <p:nvSpPr>
          <p:cNvPr id="4" name="Slide Number Placeholder 3"/>
          <p:cNvSpPr>
            <a:spLocks noGrp="1"/>
          </p:cNvSpPr>
          <p:nvPr>
            <p:ph type="sldNum" sz="quarter" idx="10"/>
          </p:nvPr>
        </p:nvSpPr>
        <p:spPr/>
        <p:txBody>
          <a:bodyPr/>
          <a:lstStyle/>
          <a:p>
            <a:fld id="{CFED03FA-772D-488C-AE3B-B6A9F5763D6A}" type="slidenum">
              <a:rPr lang="en-US" smtClean="0"/>
              <a:pPr/>
              <a:t>6</a:t>
            </a:fld>
            <a:endParaRPr lang="en-US"/>
          </a:p>
        </p:txBody>
      </p:sp>
    </p:spTree>
    <p:extLst>
      <p:ext uri="{BB962C8B-B14F-4D97-AF65-F5344CB8AC3E}">
        <p14:creationId xmlns:p14="http://schemas.microsoft.com/office/powerpoint/2010/main" val="261610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want to develop our top referees, we need to consider the root causes to their performance improvement both positive and development areas and not just focus on the mistakes. Wind the performance back, what happened and was this the cause?</a:t>
            </a:r>
          </a:p>
        </p:txBody>
      </p:sp>
      <p:sp>
        <p:nvSpPr>
          <p:cNvPr id="4" name="Slide Number Placeholder 3"/>
          <p:cNvSpPr>
            <a:spLocks noGrp="1"/>
          </p:cNvSpPr>
          <p:nvPr>
            <p:ph type="sldNum" sz="quarter" idx="10"/>
          </p:nvPr>
        </p:nvSpPr>
        <p:spPr/>
        <p:txBody>
          <a:bodyPr/>
          <a:lstStyle/>
          <a:p>
            <a:fld id="{CFED03FA-772D-488C-AE3B-B6A9F5763D6A}" type="slidenum">
              <a:rPr lang="en-US" smtClean="0"/>
              <a:pPr/>
              <a:t>7</a:t>
            </a:fld>
            <a:endParaRPr lang="en-US"/>
          </a:p>
        </p:txBody>
      </p:sp>
    </p:spTree>
    <p:extLst>
      <p:ext uri="{BB962C8B-B14F-4D97-AF65-F5344CB8AC3E}">
        <p14:creationId xmlns:p14="http://schemas.microsoft.com/office/powerpoint/2010/main" val="1297027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very interesting slide and one which I want you to take with you every time you assess the performances of all the referees. Having strong roots gives us great stability and with greater stability, much improved and consistent future performances. Make our referees strong with quality advice, using your experience to guide and support.</a:t>
            </a:r>
          </a:p>
          <a:p>
            <a:endParaRPr lang="en-GB" dirty="0"/>
          </a:p>
          <a:p>
            <a:r>
              <a:rPr lang="en-GB" dirty="0"/>
              <a:t>Picture Courtesy of Alistair Smith Learning</a:t>
            </a:r>
          </a:p>
        </p:txBody>
      </p:sp>
      <p:sp>
        <p:nvSpPr>
          <p:cNvPr id="4" name="Slide Number Placeholder 3"/>
          <p:cNvSpPr>
            <a:spLocks noGrp="1"/>
          </p:cNvSpPr>
          <p:nvPr>
            <p:ph type="sldNum" sz="quarter" idx="10"/>
          </p:nvPr>
        </p:nvSpPr>
        <p:spPr/>
        <p:txBody>
          <a:bodyPr/>
          <a:lstStyle/>
          <a:p>
            <a:fld id="{CFED03FA-772D-488C-AE3B-B6A9F5763D6A}" type="slidenum">
              <a:rPr lang="en-US" smtClean="0"/>
              <a:pPr/>
              <a:t>8</a:t>
            </a:fld>
            <a:endParaRPr lang="en-US"/>
          </a:p>
        </p:txBody>
      </p:sp>
    </p:spTree>
    <p:extLst>
      <p:ext uri="{BB962C8B-B14F-4D97-AF65-F5344CB8AC3E}">
        <p14:creationId xmlns:p14="http://schemas.microsoft.com/office/powerpoint/2010/main" val="81769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assessment scheme, it doesn’t matter which country should always add value from the assessor, gains value for the referees and more importantly, gives value to AFC for ensuring the right people are promoted, have the right people refereeing the top matches and for our top referees to be recognised on the international stage.</a:t>
            </a:r>
          </a:p>
        </p:txBody>
      </p:sp>
      <p:sp>
        <p:nvSpPr>
          <p:cNvPr id="4" name="Slide Number Placeholder 3"/>
          <p:cNvSpPr>
            <a:spLocks noGrp="1"/>
          </p:cNvSpPr>
          <p:nvPr>
            <p:ph type="sldNum" sz="quarter" idx="10"/>
          </p:nvPr>
        </p:nvSpPr>
        <p:spPr/>
        <p:txBody>
          <a:bodyPr/>
          <a:lstStyle/>
          <a:p>
            <a:fld id="{CFED03FA-772D-488C-AE3B-B6A9F5763D6A}" type="slidenum">
              <a:rPr lang="en-US" smtClean="0"/>
              <a:pPr/>
              <a:t>9</a:t>
            </a:fld>
            <a:endParaRPr lang="en-US"/>
          </a:p>
        </p:txBody>
      </p:sp>
    </p:spTree>
    <p:extLst>
      <p:ext uri="{BB962C8B-B14F-4D97-AF65-F5344CB8AC3E}">
        <p14:creationId xmlns:p14="http://schemas.microsoft.com/office/powerpoint/2010/main" val="202446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all follow the same Laws of the Game yet there is different interpretations on the application of the Laws. This is why these seminars are so important to calibrate our understanding, close the gap and agree decisions collectively.</a:t>
            </a:r>
          </a:p>
        </p:txBody>
      </p:sp>
      <p:sp>
        <p:nvSpPr>
          <p:cNvPr id="4" name="Slide Number Placeholder 3"/>
          <p:cNvSpPr>
            <a:spLocks noGrp="1"/>
          </p:cNvSpPr>
          <p:nvPr>
            <p:ph type="sldNum" sz="quarter" idx="10"/>
          </p:nvPr>
        </p:nvSpPr>
        <p:spPr/>
        <p:txBody>
          <a:bodyPr/>
          <a:lstStyle/>
          <a:p>
            <a:fld id="{CFED03FA-772D-488C-AE3B-B6A9F5763D6A}" type="slidenum">
              <a:rPr lang="en-US" smtClean="0"/>
              <a:pPr/>
              <a:t>10</a:t>
            </a:fld>
            <a:endParaRPr lang="en-US"/>
          </a:p>
        </p:txBody>
      </p:sp>
    </p:spTree>
    <p:extLst>
      <p:ext uri="{BB962C8B-B14F-4D97-AF65-F5344CB8AC3E}">
        <p14:creationId xmlns:p14="http://schemas.microsoft.com/office/powerpoint/2010/main" val="1041183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05" y="-63505"/>
            <a:ext cx="9388356" cy="5283883"/>
          </a:xfrm>
          <a:prstGeom prst="rect">
            <a:avLst/>
          </a:prstGeom>
        </p:spPr>
      </p:pic>
      <p:sp>
        <p:nvSpPr>
          <p:cNvPr id="3" name="Title 3"/>
          <p:cNvSpPr>
            <a:spLocks noGrp="1"/>
          </p:cNvSpPr>
          <p:nvPr>
            <p:ph type="title"/>
          </p:nvPr>
        </p:nvSpPr>
        <p:spPr>
          <a:xfrm>
            <a:off x="215900" y="2403475"/>
            <a:ext cx="3835400" cy="857250"/>
          </a:xfrm>
          <a:prstGeom prst="rect">
            <a:avLst/>
          </a:prstGeom>
        </p:spPr>
        <p:txBody>
          <a:bodyPr vert="horz"/>
          <a:lstStyle>
            <a:lvl1pPr algn="l">
              <a:defRPr sz="2800"/>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05" y="-63505"/>
            <a:ext cx="9388356" cy="5283883"/>
          </a:xfrm>
          <a:prstGeom prst="rect">
            <a:avLst/>
          </a:prstGeom>
        </p:spPr>
      </p:pic>
      <p:sp>
        <p:nvSpPr>
          <p:cNvPr id="6" name="Title 3"/>
          <p:cNvSpPr>
            <a:spLocks noGrp="1"/>
          </p:cNvSpPr>
          <p:nvPr>
            <p:ph type="title"/>
          </p:nvPr>
        </p:nvSpPr>
        <p:spPr>
          <a:xfrm>
            <a:off x="215900" y="2403475"/>
            <a:ext cx="3835400" cy="857250"/>
          </a:xfrm>
          <a:prstGeom prst="rect">
            <a:avLst/>
          </a:prstGeom>
        </p:spPr>
        <p:txBody>
          <a:bodyPr vert="horz"/>
          <a:lstStyle>
            <a:lvl1pPr algn="l">
              <a:defRPr sz="2800"/>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4"/>
          <p:cNvSpPr>
            <a:spLocks noGrp="1"/>
          </p:cNvSpPr>
          <p:nvPr>
            <p:ph type="title"/>
          </p:nvPr>
        </p:nvSpPr>
        <p:spPr>
          <a:xfrm>
            <a:off x="192866" y="-60325"/>
            <a:ext cx="7020734"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6"/>
          <p:cNvSpPr>
            <a:spLocks noGrp="1"/>
          </p:cNvSpPr>
          <p:nvPr>
            <p:ph idx="1"/>
          </p:nvPr>
        </p:nvSpPr>
        <p:spPr>
          <a:xfrm>
            <a:off x="192866" y="1200150"/>
            <a:ext cx="8824134"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p:cNvSpPr>
            <a:spLocks noGrp="1"/>
          </p:cNvSpPr>
          <p:nvPr>
            <p:ph type="sldNum" sz="quarter" idx="4"/>
          </p:nvPr>
        </p:nvSpPr>
        <p:spPr>
          <a:xfrm>
            <a:off x="6959600" y="473551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0156CE6-41BC-1048-8479-58FDE0C5215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DCC8AC2D-78E3-AB48-B6D1-C65C8A676967}" type="datetimeFigureOut">
              <a:rPr lang="en-US" smtClean="0"/>
              <a:pPr/>
              <a:t>3/12/2018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F20780-A907-0345-B398-BAA98349BEBE}" type="slidenum">
              <a:rPr lang="en-US" smtClean="0"/>
              <a:pPr/>
              <a:t>‹#›</a:t>
            </a:fld>
            <a:endParaRPr lang="en-US"/>
          </a:p>
        </p:txBody>
      </p:sp>
    </p:spTree>
    <p:extLst>
      <p:ext uri="{BB962C8B-B14F-4D97-AF65-F5344CB8AC3E}">
        <p14:creationId xmlns:p14="http://schemas.microsoft.com/office/powerpoint/2010/main" val="2745881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8AC2D-78E3-AB48-B6D1-C65C8A676967}" type="datetimeFigureOut">
              <a:rPr lang="en-US" smtClean="0"/>
              <a:pPr/>
              <a:t>3/12/2018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F20780-A907-0345-B398-BAA98349BEBE}" type="slidenum">
              <a:rPr lang="en-US" smtClean="0"/>
              <a:pPr/>
              <a:t>‹#›</a:t>
            </a:fld>
            <a:endParaRPr lang="en-US"/>
          </a:p>
        </p:txBody>
      </p:sp>
    </p:spTree>
    <p:extLst>
      <p:ext uri="{BB962C8B-B14F-4D97-AF65-F5344CB8AC3E}">
        <p14:creationId xmlns:p14="http://schemas.microsoft.com/office/powerpoint/2010/main" val="2966065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cxnSp>
        <p:nvCxnSpPr>
          <p:cNvPr id="2" name="Straight Connector 1"/>
          <p:cNvCxnSpPr/>
          <p:nvPr userDrawn="1"/>
        </p:nvCxnSpPr>
        <p:spPr>
          <a:xfrm rot="5400000">
            <a:off x="1569643" y="513558"/>
            <a:ext cx="516731" cy="1587"/>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4"/>
          <p:cNvSpPr txBox="1">
            <a:spLocks/>
          </p:cNvSpPr>
          <p:nvPr userDrawn="1"/>
        </p:nvSpPr>
        <p:spPr bwMode="auto">
          <a:xfrm>
            <a:off x="3124200" y="4868468"/>
            <a:ext cx="2895600" cy="1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r>
              <a:rPr lang="en-US" sz="750" dirty="0">
                <a:solidFill>
                  <a:srgbClr val="898989"/>
                </a:solidFill>
                <a:cs typeface="Arial" charset="0"/>
              </a:rPr>
              <a:t>© Referee Department 2016</a:t>
            </a:r>
          </a:p>
        </p:txBody>
      </p:sp>
    </p:spTree>
    <p:extLst>
      <p:ext uri="{BB962C8B-B14F-4D97-AF65-F5344CB8AC3E}">
        <p14:creationId xmlns:p14="http://schemas.microsoft.com/office/powerpoint/2010/main" val="426143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674168D2-C710-4873-A2C8-B9DA5FBEA71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4">
            <a:extLst>
              <a:ext uri="{FF2B5EF4-FFF2-40B4-BE49-F238E27FC236}">
                <a16:creationId xmlns:a16="http://schemas.microsoft.com/office/drawing/2014/main" id="{1EDDE91B-086B-4D5A-8BD1-64C23559696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5437E70-F309-4BA6-886F-3231B48A2255}"/>
              </a:ext>
            </a:extLst>
          </p:cNvPr>
          <p:cNvSpPr>
            <a:spLocks noGrp="1" noChangeArrowheads="1"/>
          </p:cNvSpPr>
          <p:nvPr>
            <p:ph type="sldNum" sz="quarter" idx="12"/>
          </p:nvPr>
        </p:nvSpPr>
        <p:spPr>
          <a:ln/>
        </p:spPr>
        <p:txBody>
          <a:bodyPr/>
          <a:lstStyle>
            <a:lvl1pPr>
              <a:defRPr/>
            </a:lvl1pPr>
          </a:lstStyle>
          <a:p>
            <a:fld id="{919C8049-898B-4DAF-ABA0-38E94F381214}" type="slidenum">
              <a:rPr lang="en-US" altLang="en-US"/>
              <a:pPr/>
              <a:t>‹#›</a:t>
            </a:fld>
            <a:endParaRPr lang="en-US" altLang="en-US"/>
          </a:p>
        </p:txBody>
      </p:sp>
    </p:spTree>
    <p:extLst>
      <p:ext uri="{BB962C8B-B14F-4D97-AF65-F5344CB8AC3E}">
        <p14:creationId xmlns:p14="http://schemas.microsoft.com/office/powerpoint/2010/main" val="1447778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7987" y="-63505"/>
            <a:ext cx="9376009" cy="5290793"/>
          </a:xfrm>
          <a:prstGeom prst="rect">
            <a:avLst/>
          </a:prstGeom>
        </p:spPr>
      </p:pic>
      <p:sp>
        <p:nvSpPr>
          <p:cNvPr id="9" name="Title Placeholder 4"/>
          <p:cNvSpPr>
            <a:spLocks noGrp="1"/>
          </p:cNvSpPr>
          <p:nvPr>
            <p:ph type="title"/>
          </p:nvPr>
        </p:nvSpPr>
        <p:spPr>
          <a:xfrm>
            <a:off x="192866" y="-60325"/>
            <a:ext cx="7020734" cy="857250"/>
          </a:xfrm>
          <a:prstGeom prst="rect">
            <a:avLst/>
          </a:prstGeom>
        </p:spPr>
        <p:txBody>
          <a:bodyPr vert="horz" lIns="91440" tIns="45720" rIns="91440" bIns="45720" rtlCol="0" anchor="ctr">
            <a:normAutofit/>
          </a:bodyPr>
          <a:lstStyle/>
          <a:p>
            <a:r>
              <a:rPr lang="en-US" dirty="0"/>
              <a:t>Click to edit Master title style</a:t>
            </a:r>
          </a:p>
        </p:txBody>
      </p:sp>
      <p:sp>
        <p:nvSpPr>
          <p:cNvPr id="10" name="Text Placeholder 6"/>
          <p:cNvSpPr>
            <a:spLocks noGrp="1"/>
          </p:cNvSpPr>
          <p:nvPr>
            <p:ph type="body" idx="1"/>
          </p:nvPr>
        </p:nvSpPr>
        <p:spPr>
          <a:xfrm>
            <a:off x="192866" y="1200150"/>
            <a:ext cx="8824134"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4"/>
          </p:nvPr>
        </p:nvSpPr>
        <p:spPr>
          <a:xfrm>
            <a:off x="6959600" y="473551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0156CE6-41BC-1048-8479-58FDE0C521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58" r:id="rId4"/>
    <p:sldLayoutId id="2147483659" r:id="rId5"/>
    <p:sldLayoutId id="2147483660" r:id="rId6"/>
    <p:sldLayoutId id="2147483661" r:id="rId7"/>
  </p:sldLayoutIdLst>
  <p:hf hdr="0"/>
  <p:txStyles>
    <p:titleStyle>
      <a:lvl1pPr algn="l" defTabSz="389626" rtl="0" eaLnBrk="1" latinLnBrk="0" hangingPunct="1">
        <a:spcBef>
          <a:spcPct val="0"/>
        </a:spcBef>
        <a:buNone/>
        <a:defRPr sz="2200" kern="1200">
          <a:solidFill>
            <a:schemeClr val="bg1"/>
          </a:solidFill>
          <a:latin typeface="+mj-lt"/>
          <a:ea typeface="+mj-ea"/>
          <a:cs typeface="+mj-cs"/>
        </a:defRPr>
      </a:lvl1pPr>
    </p:titleStyle>
    <p:bodyStyle>
      <a:lvl1pPr marL="292219" indent="-292219" algn="l" defTabSz="389626" rtl="0" eaLnBrk="1" latinLnBrk="0" hangingPunct="1">
        <a:spcBef>
          <a:spcPct val="20000"/>
        </a:spcBef>
        <a:buFont typeface="Arial"/>
        <a:buChar char="•"/>
        <a:defRPr sz="2700" kern="1200">
          <a:solidFill>
            <a:schemeClr val="tx1">
              <a:lumMod val="85000"/>
              <a:lumOff val="15000"/>
            </a:schemeClr>
          </a:solidFill>
          <a:latin typeface="+mn-lt"/>
          <a:ea typeface="+mn-ea"/>
          <a:cs typeface="+mn-cs"/>
        </a:defRPr>
      </a:lvl1pPr>
      <a:lvl2pPr marL="633142" indent="-243516" algn="l" defTabSz="389626"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974065" indent="-194813" algn="l" defTabSz="389626"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3pPr>
      <a:lvl4pPr marL="1363690" indent="-194813" algn="l" defTabSz="389626" rtl="0" eaLnBrk="1" latinLnBrk="0" hangingPunct="1">
        <a:spcBef>
          <a:spcPct val="20000"/>
        </a:spcBef>
        <a:buFont typeface="Arial"/>
        <a:buChar char="–"/>
        <a:defRPr sz="1700" kern="1200">
          <a:solidFill>
            <a:schemeClr val="tx1">
              <a:lumMod val="85000"/>
              <a:lumOff val="15000"/>
            </a:schemeClr>
          </a:solidFill>
          <a:latin typeface="+mn-lt"/>
          <a:ea typeface="+mn-ea"/>
          <a:cs typeface="+mn-cs"/>
        </a:defRPr>
      </a:lvl4pPr>
      <a:lvl5pPr marL="1753316" indent="-194813" algn="l" defTabSz="389626" rtl="0" eaLnBrk="1" latinLnBrk="0" hangingPunct="1">
        <a:spcBef>
          <a:spcPct val="20000"/>
        </a:spcBef>
        <a:buFont typeface="Arial"/>
        <a:buChar char="»"/>
        <a:defRPr sz="1700" kern="1200">
          <a:solidFill>
            <a:schemeClr val="tx1">
              <a:lumMod val="85000"/>
              <a:lumOff val="15000"/>
            </a:schemeClr>
          </a:solidFill>
          <a:latin typeface="+mn-lt"/>
          <a:ea typeface="+mn-ea"/>
          <a:cs typeface="+mn-cs"/>
        </a:defRPr>
      </a:lvl5pPr>
      <a:lvl6pPr marL="2142942" indent="-194813" algn="l" defTabSz="389626" rtl="0" eaLnBrk="1" latinLnBrk="0" hangingPunct="1">
        <a:spcBef>
          <a:spcPct val="20000"/>
        </a:spcBef>
        <a:buFont typeface="Arial"/>
        <a:buChar char="•"/>
        <a:defRPr sz="1700" kern="1200">
          <a:solidFill>
            <a:schemeClr val="tx1"/>
          </a:solidFill>
          <a:latin typeface="+mn-lt"/>
          <a:ea typeface="+mn-ea"/>
          <a:cs typeface="+mn-cs"/>
        </a:defRPr>
      </a:lvl6pPr>
      <a:lvl7pPr marL="2532568" indent="-194813" algn="l" defTabSz="389626" rtl="0" eaLnBrk="1" latinLnBrk="0" hangingPunct="1">
        <a:spcBef>
          <a:spcPct val="20000"/>
        </a:spcBef>
        <a:buFont typeface="Arial"/>
        <a:buChar char="•"/>
        <a:defRPr sz="1700" kern="1200">
          <a:solidFill>
            <a:schemeClr val="tx1"/>
          </a:solidFill>
          <a:latin typeface="+mn-lt"/>
          <a:ea typeface="+mn-ea"/>
          <a:cs typeface="+mn-cs"/>
        </a:defRPr>
      </a:lvl7pPr>
      <a:lvl8pPr marL="2922194" indent="-194813" algn="l" defTabSz="389626" rtl="0" eaLnBrk="1" latinLnBrk="0" hangingPunct="1">
        <a:spcBef>
          <a:spcPct val="20000"/>
        </a:spcBef>
        <a:buFont typeface="Arial"/>
        <a:buChar char="•"/>
        <a:defRPr sz="1700" kern="1200">
          <a:solidFill>
            <a:schemeClr val="tx1"/>
          </a:solidFill>
          <a:latin typeface="+mn-lt"/>
          <a:ea typeface="+mn-ea"/>
          <a:cs typeface="+mn-cs"/>
        </a:defRPr>
      </a:lvl8pPr>
      <a:lvl9pPr marL="3311820" indent="-194813" algn="l" defTabSz="389626" rtl="0" eaLnBrk="1" latinLnBrk="0" hangingPunct="1">
        <a:spcBef>
          <a:spcPct val="20000"/>
        </a:spcBef>
        <a:buFont typeface="Arial"/>
        <a:buChar char="•"/>
        <a:defRPr sz="1700" kern="1200">
          <a:solidFill>
            <a:schemeClr val="tx1"/>
          </a:solidFill>
          <a:latin typeface="+mn-lt"/>
          <a:ea typeface="+mn-ea"/>
          <a:cs typeface="+mn-cs"/>
        </a:defRPr>
      </a:lvl9pPr>
    </p:bodyStyle>
    <p:otherStyle>
      <a:defPPr>
        <a:defRPr lang="en-US"/>
      </a:defPPr>
      <a:lvl1pPr marL="0" algn="l" defTabSz="389626" rtl="0" eaLnBrk="1" latinLnBrk="0" hangingPunct="1">
        <a:defRPr sz="1500" kern="1200">
          <a:solidFill>
            <a:schemeClr val="tx1"/>
          </a:solidFill>
          <a:latin typeface="+mn-lt"/>
          <a:ea typeface="+mn-ea"/>
          <a:cs typeface="+mn-cs"/>
        </a:defRPr>
      </a:lvl1pPr>
      <a:lvl2pPr marL="389626" algn="l" defTabSz="389626" rtl="0" eaLnBrk="1" latinLnBrk="0" hangingPunct="1">
        <a:defRPr sz="1500" kern="1200">
          <a:solidFill>
            <a:schemeClr val="tx1"/>
          </a:solidFill>
          <a:latin typeface="+mn-lt"/>
          <a:ea typeface="+mn-ea"/>
          <a:cs typeface="+mn-cs"/>
        </a:defRPr>
      </a:lvl2pPr>
      <a:lvl3pPr marL="779252" algn="l" defTabSz="389626" rtl="0" eaLnBrk="1" latinLnBrk="0" hangingPunct="1">
        <a:defRPr sz="1500" kern="1200">
          <a:solidFill>
            <a:schemeClr val="tx1"/>
          </a:solidFill>
          <a:latin typeface="+mn-lt"/>
          <a:ea typeface="+mn-ea"/>
          <a:cs typeface="+mn-cs"/>
        </a:defRPr>
      </a:lvl3pPr>
      <a:lvl4pPr marL="1168878" algn="l" defTabSz="389626" rtl="0" eaLnBrk="1" latinLnBrk="0" hangingPunct="1">
        <a:defRPr sz="1500" kern="1200">
          <a:solidFill>
            <a:schemeClr val="tx1"/>
          </a:solidFill>
          <a:latin typeface="+mn-lt"/>
          <a:ea typeface="+mn-ea"/>
          <a:cs typeface="+mn-cs"/>
        </a:defRPr>
      </a:lvl4pPr>
      <a:lvl5pPr marL="1558503" algn="l" defTabSz="389626" rtl="0" eaLnBrk="1" latinLnBrk="0" hangingPunct="1">
        <a:defRPr sz="1500" kern="1200">
          <a:solidFill>
            <a:schemeClr val="tx1"/>
          </a:solidFill>
          <a:latin typeface="+mn-lt"/>
          <a:ea typeface="+mn-ea"/>
          <a:cs typeface="+mn-cs"/>
        </a:defRPr>
      </a:lvl5pPr>
      <a:lvl6pPr marL="1948129" algn="l" defTabSz="389626" rtl="0" eaLnBrk="1" latinLnBrk="0" hangingPunct="1">
        <a:defRPr sz="1500" kern="1200">
          <a:solidFill>
            <a:schemeClr val="tx1"/>
          </a:solidFill>
          <a:latin typeface="+mn-lt"/>
          <a:ea typeface="+mn-ea"/>
          <a:cs typeface="+mn-cs"/>
        </a:defRPr>
      </a:lvl6pPr>
      <a:lvl7pPr marL="2337755" algn="l" defTabSz="389626" rtl="0" eaLnBrk="1" latinLnBrk="0" hangingPunct="1">
        <a:defRPr sz="1500" kern="1200">
          <a:solidFill>
            <a:schemeClr val="tx1"/>
          </a:solidFill>
          <a:latin typeface="+mn-lt"/>
          <a:ea typeface="+mn-ea"/>
          <a:cs typeface="+mn-cs"/>
        </a:defRPr>
      </a:lvl7pPr>
      <a:lvl8pPr marL="2727381" algn="l" defTabSz="389626" rtl="0" eaLnBrk="1" latinLnBrk="0" hangingPunct="1">
        <a:defRPr sz="1500" kern="1200">
          <a:solidFill>
            <a:schemeClr val="tx1"/>
          </a:solidFill>
          <a:latin typeface="+mn-lt"/>
          <a:ea typeface="+mn-ea"/>
          <a:cs typeface="+mn-cs"/>
        </a:defRPr>
      </a:lvl8pPr>
      <a:lvl9pPr marL="3117007" algn="l" defTabSz="389626"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omments" Target="../comments/comment1.xm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5899" y="2403475"/>
            <a:ext cx="4263687" cy="857250"/>
          </a:xfrm>
        </p:spPr>
        <p:txBody>
          <a:bodyPr>
            <a:normAutofit fontScale="90000"/>
          </a:bodyPr>
          <a:lstStyle/>
          <a:p>
            <a:r>
              <a:rPr lang="zh-CN" altLang="en-US" dirty="0"/>
              <a:t>发展一致性</a:t>
            </a:r>
            <a:br>
              <a:rPr lang="en-US" dirty="0"/>
            </a:br>
            <a:r>
              <a:rPr lang="zh-CN" altLang="en-US" i="1" dirty="0"/>
              <a:t>评估员的关键心理</a:t>
            </a:r>
            <a:endParaRPr lang="en-US" i="1" dirty="0"/>
          </a:p>
        </p:txBody>
      </p:sp>
    </p:spTree>
    <p:extLst>
      <p:ext uri="{BB962C8B-B14F-4D97-AF65-F5344CB8AC3E}">
        <p14:creationId xmlns:p14="http://schemas.microsoft.com/office/powerpoint/2010/main" val="16264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4F20780-A907-0345-B398-BAA98349BEBE}" type="slidenum">
              <a:rPr lang="en-US" smtClean="0"/>
              <a:pPr/>
              <a:t>10</a:t>
            </a:fld>
            <a:endParaRPr lang="en-US"/>
          </a:p>
        </p:txBody>
      </p:sp>
      <p:pic>
        <p:nvPicPr>
          <p:cNvPr id="5" name="Picture 4"/>
          <p:cNvPicPr>
            <a:picLocks noChangeAspect="1"/>
          </p:cNvPicPr>
          <p:nvPr/>
        </p:nvPicPr>
        <p:blipFill rotWithShape="1">
          <a:blip r:embed="rId3"/>
          <a:srcRect b="10669"/>
          <a:stretch/>
        </p:blipFill>
        <p:spPr>
          <a:xfrm>
            <a:off x="-109538" y="-81258"/>
            <a:ext cx="9415463" cy="5342018"/>
          </a:xfrm>
          <a:prstGeom prst="rect">
            <a:avLst/>
          </a:prstGeom>
        </p:spPr>
      </p:pic>
      <p:sp>
        <p:nvSpPr>
          <p:cNvPr id="6" name="Rectangle 2">
            <a:extLst>
              <a:ext uri="{FF2B5EF4-FFF2-40B4-BE49-F238E27FC236}">
                <a16:creationId xmlns:a16="http://schemas.microsoft.com/office/drawing/2014/main" id="{4A9DACD8-1B2F-4D20-AE8A-8C7FABA3D246}"/>
              </a:ext>
            </a:extLst>
          </p:cNvPr>
          <p:cNvSpPr txBox="1">
            <a:spLocks noChangeArrowheads="1"/>
          </p:cNvSpPr>
          <p:nvPr/>
        </p:nvSpPr>
        <p:spPr bwMode="auto">
          <a:xfrm>
            <a:off x="55927" y="4746285"/>
            <a:ext cx="6502036" cy="4275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lnSpcReduction="10000"/>
          </a:bodyPr>
          <a:lstStyle>
            <a:lvl1pPr algn="l" defTabSz="389626" rtl="0" eaLnBrk="1" latinLnBrk="0" hangingPunct="1">
              <a:spcBef>
                <a:spcPct val="0"/>
              </a:spcBef>
              <a:buNone/>
              <a:defRPr sz="2200" kern="1200">
                <a:solidFill>
                  <a:schemeClr val="bg1"/>
                </a:solidFill>
                <a:latin typeface="+mj-lt"/>
                <a:ea typeface="+mj-ea"/>
                <a:cs typeface="+mj-cs"/>
              </a:defRPr>
            </a:lvl1pPr>
          </a:lstStyle>
          <a:p>
            <a:r>
              <a:rPr lang="zh-CN" altLang="en-US" sz="2400" b="1" dirty="0">
                <a:solidFill>
                  <a:schemeClr val="tx1"/>
                </a:solidFill>
              </a:rPr>
              <a:t>发展中如何保持一致？</a:t>
            </a:r>
            <a:endParaRPr lang="en-GB" altLang="en-US" sz="2400" b="1" dirty="0">
              <a:solidFill>
                <a:schemeClr val="tx1"/>
              </a:solidFill>
            </a:endParaRPr>
          </a:p>
        </p:txBody>
      </p:sp>
    </p:spTree>
    <p:extLst>
      <p:ext uri="{BB962C8B-B14F-4D97-AF65-F5344CB8AC3E}">
        <p14:creationId xmlns:p14="http://schemas.microsoft.com/office/powerpoint/2010/main" val="3402314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18A0-DBC5-428E-ABA8-CB7A6B61AF67}"/>
              </a:ext>
            </a:extLst>
          </p:cNvPr>
          <p:cNvSpPr>
            <a:spLocks noGrp="1"/>
          </p:cNvSpPr>
          <p:nvPr>
            <p:ph type="title"/>
          </p:nvPr>
        </p:nvSpPr>
        <p:spPr>
          <a:xfrm>
            <a:off x="967566" y="320675"/>
            <a:ext cx="7020734" cy="857250"/>
          </a:xfrm>
        </p:spPr>
        <p:txBody>
          <a:bodyPr/>
          <a:lstStyle/>
          <a:p>
            <a:pPr algn="r"/>
            <a:r>
              <a:rPr lang="zh-CN" altLang="en-US" dirty="0"/>
              <a:t>我们需要给予我们反馈的人。这是我们进步的方法。</a:t>
            </a:r>
            <a:br>
              <a:rPr lang="en-US" altLang="zh-CN" dirty="0"/>
            </a:br>
            <a:r>
              <a:rPr lang="en-US" altLang="zh-CN" dirty="0"/>
              <a:t>——</a:t>
            </a:r>
            <a:r>
              <a:rPr lang="zh-CN" altLang="en-US" dirty="0"/>
              <a:t>比尔</a:t>
            </a:r>
            <a:r>
              <a:rPr lang="en-US" altLang="zh-CN" dirty="0"/>
              <a:t>·</a:t>
            </a:r>
            <a:r>
              <a:rPr lang="zh-CN" altLang="en-US" dirty="0"/>
              <a:t>盖茨</a:t>
            </a:r>
            <a:endParaRPr lang="en-GB" dirty="0"/>
          </a:p>
        </p:txBody>
      </p:sp>
      <p:sp>
        <p:nvSpPr>
          <p:cNvPr id="3" name="Date Placeholder 2">
            <a:extLst>
              <a:ext uri="{FF2B5EF4-FFF2-40B4-BE49-F238E27FC236}">
                <a16:creationId xmlns:a16="http://schemas.microsoft.com/office/drawing/2014/main" id="{35D5C5FC-37C2-46B2-AEAA-0D003B8F3406}"/>
              </a:ext>
            </a:extLst>
          </p:cNvPr>
          <p:cNvSpPr>
            <a:spLocks noGrp="1"/>
          </p:cNvSpPr>
          <p:nvPr>
            <p:ph type="dt" sz="half" idx="10"/>
          </p:nvPr>
        </p:nvSpPr>
        <p:spPr/>
        <p:txBody>
          <a:bodyPr/>
          <a:lstStyle/>
          <a:p>
            <a:fld id="{A994A2D2-6A72-4BBB-8E33-4742F639E80F}" type="datetime1">
              <a:rPr lang="en-US" smtClean="0"/>
              <a:t>3/12/2018</a:t>
            </a:fld>
            <a:endParaRPr lang="en-US"/>
          </a:p>
        </p:txBody>
      </p:sp>
      <p:sp>
        <p:nvSpPr>
          <p:cNvPr id="4" name="Footer Placeholder 3">
            <a:extLst>
              <a:ext uri="{FF2B5EF4-FFF2-40B4-BE49-F238E27FC236}">
                <a16:creationId xmlns:a16="http://schemas.microsoft.com/office/drawing/2014/main" id="{F36B259F-E4D7-4C5C-A635-1145760E38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AB624-61B9-4686-BF94-A4F07F8333C3}"/>
              </a:ext>
            </a:extLst>
          </p:cNvPr>
          <p:cNvSpPr>
            <a:spLocks noGrp="1"/>
          </p:cNvSpPr>
          <p:nvPr>
            <p:ph type="sldNum" sz="quarter" idx="12"/>
          </p:nvPr>
        </p:nvSpPr>
        <p:spPr/>
        <p:txBody>
          <a:bodyPr/>
          <a:lstStyle/>
          <a:p>
            <a:fld id="{34F20780-A907-0345-B398-BAA98349BEBE}" type="slidenum">
              <a:rPr lang="en-US" smtClean="0"/>
              <a:pPr/>
              <a:t>11</a:t>
            </a:fld>
            <a:endParaRPr lang="en-US"/>
          </a:p>
        </p:txBody>
      </p:sp>
    </p:spTree>
    <p:extLst>
      <p:ext uri="{BB962C8B-B14F-4D97-AF65-F5344CB8AC3E}">
        <p14:creationId xmlns:p14="http://schemas.microsoft.com/office/powerpoint/2010/main" val="825907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26459"/>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3200" b="1" dirty="0"/>
              <a:t>小组训练</a:t>
            </a:r>
            <a:endParaRPr lang="en-GB" altLang="en-US" sz="3200" b="1" dirty="0">
              <a:solidFill>
                <a:schemeClr val="bg1"/>
              </a:solidFill>
            </a:endParaRPr>
          </a:p>
        </p:txBody>
      </p:sp>
      <p:sp>
        <p:nvSpPr>
          <p:cNvPr id="8" name="Rectangle 3">
            <a:extLst>
              <a:ext uri="{FF2B5EF4-FFF2-40B4-BE49-F238E27FC236}">
                <a16:creationId xmlns:a16="http://schemas.microsoft.com/office/drawing/2014/main" id="{5B4CB982-BAE9-4916-A0F6-78A255D4D80E}"/>
              </a:ext>
            </a:extLst>
          </p:cNvPr>
          <p:cNvSpPr txBox="1">
            <a:spLocks noChangeArrowheads="1"/>
          </p:cNvSpPr>
          <p:nvPr/>
        </p:nvSpPr>
        <p:spPr bwMode="auto">
          <a:xfrm>
            <a:off x="360727" y="887060"/>
            <a:ext cx="8659448" cy="339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2400" b="1" dirty="0">
                <a:latin typeface="Arial" panose="020B0604020202020204" pitchFamily="34" charset="0"/>
                <a:ea typeface="ＭＳ Ｐゴシック" panose="020B0600070205080204" pitchFamily="34" charset="-128"/>
                <a:cs typeface="Arial" panose="020B0604020202020204" pitchFamily="34" charset="0"/>
              </a:rPr>
              <a:t>如何优先化反馈</a:t>
            </a:r>
            <a:r>
              <a:rPr lang="en-GB" altLang="en-US" sz="2400" b="1" dirty="0">
                <a:latin typeface="Arial" panose="020B0604020202020204" pitchFamily="34" charset="0"/>
                <a:ea typeface="ＭＳ Ｐゴシック" panose="020B0600070205080204" pitchFamily="34" charset="-128"/>
                <a:cs typeface="Arial" panose="020B0604020202020204" pitchFamily="34" charset="0"/>
              </a:rPr>
              <a:t>?</a:t>
            </a:r>
          </a:p>
          <a:p>
            <a:pPr marL="0" indent="0">
              <a:buNone/>
            </a:pP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r>
              <a:rPr lang="zh-CN" altLang="en-US" sz="2400" dirty="0">
                <a:latin typeface="Arial" panose="020B0604020202020204" pitchFamily="34" charset="0"/>
                <a:ea typeface="ＭＳ Ｐゴシック" panose="020B0600070205080204" pitchFamily="34" charset="-128"/>
                <a:cs typeface="Arial" panose="020B0604020202020204" pitchFamily="34" charset="0"/>
              </a:rPr>
              <a:t>与和你同桌的人一起讨论在优先化反馈裁判员发展时你要考虑的因素。</a:t>
            </a:r>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61474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16732"/>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3200" b="1" dirty="0"/>
              <a:t>为什么我们要优先化反馈？</a:t>
            </a:r>
            <a:endParaRPr lang="en-GB" altLang="en-US" sz="3200" b="1" dirty="0">
              <a:solidFill>
                <a:schemeClr val="bg1"/>
              </a:solidFill>
            </a:endParaRPr>
          </a:p>
        </p:txBody>
      </p:sp>
      <p:sp>
        <p:nvSpPr>
          <p:cNvPr id="8" name="Rectangle 3">
            <a:extLst>
              <a:ext uri="{FF2B5EF4-FFF2-40B4-BE49-F238E27FC236}">
                <a16:creationId xmlns:a16="http://schemas.microsoft.com/office/drawing/2014/main" id="{5B4CB982-BAE9-4916-A0F6-78A255D4D80E}"/>
              </a:ext>
            </a:extLst>
          </p:cNvPr>
          <p:cNvSpPr txBox="1">
            <a:spLocks noChangeArrowheads="1"/>
          </p:cNvSpPr>
          <p:nvPr/>
        </p:nvSpPr>
        <p:spPr bwMode="auto">
          <a:xfrm>
            <a:off x="360726" y="887060"/>
            <a:ext cx="8653734" cy="339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34000"/>
              </a:lnSpc>
              <a:spcBef>
                <a:spcPts val="0"/>
              </a:spcBef>
              <a:spcAft>
                <a:spcPts val="0"/>
              </a:spcAft>
              <a:buClrTx/>
              <a:buSzTx/>
              <a:buFont typeface="Arial"/>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裁判员</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457200" rtl="0" eaLnBrk="1" fontAlgn="auto" latinLnBrk="0" hangingPunct="1">
              <a:lnSpc>
                <a:spcPct val="134000"/>
              </a:lnSpc>
              <a:spcBef>
                <a:spcPts val="0"/>
              </a:spcBef>
              <a:spcAft>
                <a:spcPts val="0"/>
              </a:spcAft>
              <a:buClrTx/>
              <a:buSzTx/>
              <a:buFont typeface="Arial"/>
              <a:buNone/>
              <a:tabLst/>
              <a:defRPr/>
            </a:pPr>
            <a:r>
              <a:rPr lang="zh-CN" altLang="en-US" sz="24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控制比赛</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比赛管理</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体能和选位</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团队合作</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pic>
        <p:nvPicPr>
          <p:cNvPr id="1026" name="Picture 2" descr="Image result for AFC Referee pictures">
            <a:extLst>
              <a:ext uri="{FF2B5EF4-FFF2-40B4-BE49-F238E27FC236}">
                <a16:creationId xmlns:a16="http://schemas.microsoft.com/office/drawing/2014/main" id="{AD19DF22-C460-4025-B697-34B2F55F1F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12"/>
          <a:stretch/>
        </p:blipFill>
        <p:spPr bwMode="auto">
          <a:xfrm>
            <a:off x="4002959" y="973981"/>
            <a:ext cx="4780314" cy="386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71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rgbClr val="C0C0C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rgbClr val="C0C0C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rgbClr val="C0C0C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16732"/>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3200" b="1" dirty="0">
                <a:solidFill>
                  <a:schemeClr val="bg1"/>
                </a:solidFill>
              </a:rPr>
              <a:t>我们如何优先化反馈？</a:t>
            </a:r>
            <a:endParaRPr lang="en-GB" altLang="en-US" sz="3200" b="1" dirty="0">
              <a:solidFill>
                <a:schemeClr val="bg1"/>
              </a:solidFill>
            </a:endParaRPr>
          </a:p>
        </p:txBody>
      </p:sp>
      <p:sp>
        <p:nvSpPr>
          <p:cNvPr id="8" name="Rectangle 3">
            <a:extLst>
              <a:ext uri="{FF2B5EF4-FFF2-40B4-BE49-F238E27FC236}">
                <a16:creationId xmlns:a16="http://schemas.microsoft.com/office/drawing/2014/main" id="{5B4CB982-BAE9-4916-A0F6-78A255D4D80E}"/>
              </a:ext>
            </a:extLst>
          </p:cNvPr>
          <p:cNvSpPr txBox="1">
            <a:spLocks noChangeArrowheads="1"/>
          </p:cNvSpPr>
          <p:nvPr/>
        </p:nvSpPr>
        <p:spPr bwMode="auto">
          <a:xfrm>
            <a:off x="3977930" y="887060"/>
            <a:ext cx="5036529" cy="339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 marR="0" lvl="0" indent="0" algn="l" defTabSz="457200" rtl="0" eaLnBrk="1" fontAlgn="auto" latinLnBrk="0" hangingPunct="1">
              <a:lnSpc>
                <a:spcPct val="134000"/>
              </a:lnSpc>
              <a:spcBef>
                <a:spcPts val="0"/>
              </a:spcBef>
              <a:spcAft>
                <a:spcPts val="0"/>
              </a:spcAft>
              <a:buClrTx/>
              <a:buSzTx/>
              <a:buFont typeface="Arial"/>
              <a:buNone/>
              <a:tabLst/>
              <a:defRPr/>
            </a:pPr>
            <a:r>
              <a:rPr lang="zh-CN" altLang="en-US" sz="2400" b="1"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助理裁判员</a:t>
            </a:r>
            <a:endParaRPr kumimoji="0" lang="en-US" altLang="en-US" sz="2400" b="1"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决定和信号的准确性</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越位</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犯规</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界外球</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球门球等</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a:p>
            <a:pPr marL="342900" marR="0" lvl="0" indent="-342900" algn="l" defTabSz="457200" rtl="0" eaLnBrk="1" fontAlgn="auto" latinLnBrk="0" hangingPunct="1">
              <a:lnSpc>
                <a:spcPct val="134000"/>
              </a:lnSpc>
              <a:spcBef>
                <a:spcPts val="0"/>
              </a:spcBef>
              <a:spcAft>
                <a:spcPts val="0"/>
              </a:spcAft>
              <a:buClrTx/>
              <a:buSzTx/>
              <a:buFont typeface="Arial"/>
              <a:buChar char="•"/>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旗示技巧</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选位和移动</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pic>
        <p:nvPicPr>
          <p:cNvPr id="1028" name="Picture 4" descr="Image result for AFC assistant Referee pictures">
            <a:extLst>
              <a:ext uri="{FF2B5EF4-FFF2-40B4-BE49-F238E27FC236}">
                <a16:creationId xmlns:a16="http://schemas.microsoft.com/office/drawing/2014/main" id="{442F46DE-E3AD-4ECB-BB80-339ABC65AC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8967"/>
          <a:stretch/>
        </p:blipFill>
        <p:spPr bwMode="auto">
          <a:xfrm>
            <a:off x="457928" y="1002127"/>
            <a:ext cx="3429000" cy="31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1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rgbClr val="D9D5BD"/>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rgbClr val="D9D5BD"/>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rgbClr val="D9D5B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b="1" dirty="0"/>
              <a:t>优先化你的反馈</a:t>
            </a:r>
            <a:endParaRPr lang="en-US" sz="3200" b="1" dirty="0"/>
          </a:p>
        </p:txBody>
      </p:sp>
      <p:sp>
        <p:nvSpPr>
          <p:cNvPr id="5" name="Slide Number Placeholder 4"/>
          <p:cNvSpPr>
            <a:spLocks noGrp="1"/>
          </p:cNvSpPr>
          <p:nvPr>
            <p:ph type="sldNum" sz="quarter" idx="12"/>
          </p:nvPr>
        </p:nvSpPr>
        <p:spPr/>
        <p:txBody>
          <a:bodyPr/>
          <a:lstStyle/>
          <a:p>
            <a:fld id="{34F20780-A907-0345-B398-BAA98349BEBE}" type="slidenum">
              <a:rPr lang="en-US" smtClean="0"/>
              <a:pPr/>
              <a:t>15</a:t>
            </a:fld>
            <a:endParaRPr lang="en-US"/>
          </a:p>
        </p:txBody>
      </p:sp>
      <p:sp>
        <p:nvSpPr>
          <p:cNvPr id="6" name="Rounded Rectangle 5"/>
          <p:cNvSpPr/>
          <p:nvPr/>
        </p:nvSpPr>
        <p:spPr>
          <a:xfrm>
            <a:off x="2821305" y="1453357"/>
            <a:ext cx="1371600" cy="1371600"/>
          </a:xfrm>
          <a:prstGeom prst="round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t>紧急且重要</a:t>
            </a:r>
            <a:endParaRPr lang="en-US" altLang="zh-CN" sz="1400" dirty="0"/>
          </a:p>
          <a:p>
            <a:pPr algn="ctr"/>
            <a:endParaRPr lang="en-GB" sz="1400" dirty="0"/>
          </a:p>
          <a:p>
            <a:pPr algn="ctr"/>
            <a:r>
              <a:rPr lang="zh-CN" altLang="en-US" sz="1400" b="1" dirty="0"/>
              <a:t>需要提升</a:t>
            </a:r>
            <a:endParaRPr lang="en-US" sz="1400" b="1" dirty="0"/>
          </a:p>
        </p:txBody>
      </p:sp>
      <p:sp>
        <p:nvSpPr>
          <p:cNvPr id="7" name="Rounded Rectangle 6"/>
          <p:cNvSpPr/>
          <p:nvPr/>
        </p:nvSpPr>
        <p:spPr>
          <a:xfrm>
            <a:off x="4690110" y="1448912"/>
            <a:ext cx="1371600" cy="1371600"/>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t>重要但不紧急</a:t>
            </a:r>
            <a:endParaRPr lang="en-US" altLang="zh-CN" sz="1400" dirty="0"/>
          </a:p>
          <a:p>
            <a:pPr algn="ctr"/>
            <a:endParaRPr lang="en-GB" sz="1400" dirty="0"/>
          </a:p>
          <a:p>
            <a:pPr algn="ctr"/>
            <a:r>
              <a:rPr lang="zh-CN" altLang="en-US" sz="1400" b="1" dirty="0"/>
              <a:t>需要慢慢提升</a:t>
            </a:r>
            <a:endParaRPr lang="en-US" sz="1400" b="1" dirty="0"/>
          </a:p>
        </p:txBody>
      </p:sp>
      <p:sp>
        <p:nvSpPr>
          <p:cNvPr id="8" name="Rounded Rectangle 7"/>
          <p:cNvSpPr/>
          <p:nvPr/>
        </p:nvSpPr>
        <p:spPr>
          <a:xfrm>
            <a:off x="2861310" y="3287396"/>
            <a:ext cx="1371600" cy="1371600"/>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紧急但不重要</a:t>
            </a:r>
            <a:endParaRPr lang="en-US" altLang="zh-CN" dirty="0"/>
          </a:p>
          <a:p>
            <a:pPr algn="ctr"/>
            <a:r>
              <a:rPr lang="zh-CN" altLang="en-US" dirty="0"/>
              <a:t>有帮助性的</a:t>
            </a:r>
            <a:r>
              <a:rPr lang="en-US" altLang="zh-CN" dirty="0"/>
              <a:t>,</a:t>
            </a:r>
            <a:r>
              <a:rPr lang="zh-CN" altLang="en-US" dirty="0"/>
              <a:t>不要批评</a:t>
            </a:r>
            <a:endParaRPr lang="en-US" dirty="0"/>
          </a:p>
        </p:txBody>
      </p:sp>
      <p:sp>
        <p:nvSpPr>
          <p:cNvPr id="9" name="Rounded Rectangle 8"/>
          <p:cNvSpPr/>
          <p:nvPr/>
        </p:nvSpPr>
        <p:spPr>
          <a:xfrm>
            <a:off x="4690110" y="3287396"/>
            <a:ext cx="1371600" cy="13716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t>不紧急不重要</a:t>
            </a:r>
            <a:endParaRPr lang="en-US" altLang="zh-CN" sz="1400" dirty="0"/>
          </a:p>
          <a:p>
            <a:pPr algn="ctr"/>
            <a:r>
              <a:rPr lang="zh-CN" altLang="en-US" sz="1400" b="1" dirty="0"/>
              <a:t>避免或忽略</a:t>
            </a:r>
            <a:endParaRPr lang="en-US" sz="1400" b="1" dirty="0"/>
          </a:p>
        </p:txBody>
      </p:sp>
      <p:sp>
        <p:nvSpPr>
          <p:cNvPr id="11" name="Up-Down Arrow 10"/>
          <p:cNvSpPr/>
          <p:nvPr/>
        </p:nvSpPr>
        <p:spPr>
          <a:xfrm>
            <a:off x="4232910" y="1272540"/>
            <a:ext cx="457200" cy="362712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Down Arrow 11"/>
          <p:cNvSpPr/>
          <p:nvPr/>
        </p:nvSpPr>
        <p:spPr>
          <a:xfrm rot="16200000">
            <a:off x="4240530" y="1233805"/>
            <a:ext cx="457200" cy="364998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86090" y="920641"/>
            <a:ext cx="700833" cy="400110"/>
          </a:xfrm>
          <a:prstGeom prst="rect">
            <a:avLst/>
          </a:prstGeom>
          <a:noFill/>
        </p:spPr>
        <p:txBody>
          <a:bodyPr wrap="none" rtlCol="0">
            <a:spAutoFit/>
          </a:bodyPr>
          <a:lstStyle/>
          <a:p>
            <a:r>
              <a:rPr lang="zh-CN" altLang="en-US" sz="2000" b="1" dirty="0"/>
              <a:t>重要</a:t>
            </a:r>
            <a:endParaRPr lang="en-US" sz="2000" b="1" dirty="0"/>
          </a:p>
        </p:txBody>
      </p:sp>
      <p:sp>
        <p:nvSpPr>
          <p:cNvPr id="13" name="TextBox 12"/>
          <p:cNvSpPr txBox="1"/>
          <p:nvPr/>
        </p:nvSpPr>
        <p:spPr>
          <a:xfrm>
            <a:off x="6273165" y="2858740"/>
            <a:ext cx="958917" cy="400110"/>
          </a:xfrm>
          <a:prstGeom prst="rect">
            <a:avLst/>
          </a:prstGeom>
          <a:noFill/>
        </p:spPr>
        <p:txBody>
          <a:bodyPr wrap="none" rtlCol="0">
            <a:spAutoFit/>
          </a:bodyPr>
          <a:lstStyle/>
          <a:p>
            <a:r>
              <a:rPr lang="zh-CN" altLang="en-US" sz="2000" b="1" dirty="0"/>
              <a:t>不紧急</a:t>
            </a:r>
            <a:endParaRPr lang="en-US" sz="2000" b="1" dirty="0"/>
          </a:p>
        </p:txBody>
      </p:sp>
      <p:sp>
        <p:nvSpPr>
          <p:cNvPr id="14" name="TextBox 13"/>
          <p:cNvSpPr txBox="1"/>
          <p:nvPr/>
        </p:nvSpPr>
        <p:spPr>
          <a:xfrm>
            <a:off x="1612322" y="2858740"/>
            <a:ext cx="700833" cy="400110"/>
          </a:xfrm>
          <a:prstGeom prst="rect">
            <a:avLst/>
          </a:prstGeom>
          <a:noFill/>
        </p:spPr>
        <p:txBody>
          <a:bodyPr wrap="none" rtlCol="0">
            <a:spAutoFit/>
          </a:bodyPr>
          <a:lstStyle/>
          <a:p>
            <a:r>
              <a:rPr lang="zh-CN" altLang="en-US" sz="2000" b="1" dirty="0"/>
              <a:t>紧急</a:t>
            </a:r>
            <a:endParaRPr lang="en-US" sz="2000" b="1" dirty="0"/>
          </a:p>
        </p:txBody>
      </p:sp>
      <p:sp>
        <p:nvSpPr>
          <p:cNvPr id="15" name="TextBox 14"/>
          <p:cNvSpPr txBox="1"/>
          <p:nvPr/>
        </p:nvSpPr>
        <p:spPr>
          <a:xfrm>
            <a:off x="3547110" y="4810095"/>
            <a:ext cx="958917" cy="400110"/>
          </a:xfrm>
          <a:prstGeom prst="rect">
            <a:avLst/>
          </a:prstGeom>
          <a:noFill/>
        </p:spPr>
        <p:txBody>
          <a:bodyPr wrap="none" rtlCol="0">
            <a:spAutoFit/>
          </a:bodyPr>
          <a:lstStyle/>
          <a:p>
            <a:r>
              <a:rPr lang="zh-CN" altLang="en-US" sz="2000" b="1" dirty="0"/>
              <a:t>不重要</a:t>
            </a:r>
            <a:endParaRPr lang="en-US" sz="2000" b="1" dirty="0"/>
          </a:p>
        </p:txBody>
      </p:sp>
    </p:spTree>
    <p:extLst>
      <p:ext uri="{BB962C8B-B14F-4D97-AF65-F5344CB8AC3E}">
        <p14:creationId xmlns:p14="http://schemas.microsoft.com/office/powerpoint/2010/main" val="294058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4C1A50-9AA9-4542-A07B-9B061E70C6C9}"/>
              </a:ext>
            </a:extLst>
          </p:cNvPr>
          <p:cNvPicPr>
            <a:picLocks noChangeAspect="1"/>
          </p:cNvPicPr>
          <p:nvPr/>
        </p:nvPicPr>
        <p:blipFill>
          <a:blip r:embed="rId2"/>
          <a:stretch>
            <a:fillRect/>
          </a:stretch>
        </p:blipFill>
        <p:spPr>
          <a:xfrm>
            <a:off x="5616838" y="3103613"/>
            <a:ext cx="3481387" cy="1631900"/>
          </a:xfrm>
          <a:prstGeom prst="rect">
            <a:avLst/>
          </a:prstGeom>
        </p:spPr>
      </p:pic>
      <p:pic>
        <p:nvPicPr>
          <p:cNvPr id="9" name="Picture 8">
            <a:extLst>
              <a:ext uri="{FF2B5EF4-FFF2-40B4-BE49-F238E27FC236}">
                <a16:creationId xmlns:a16="http://schemas.microsoft.com/office/drawing/2014/main" id="{BE887315-B548-4414-8852-E9E6382E2B3D}"/>
              </a:ext>
            </a:extLst>
          </p:cNvPr>
          <p:cNvPicPr>
            <a:picLocks noChangeAspect="1"/>
          </p:cNvPicPr>
          <p:nvPr/>
        </p:nvPicPr>
        <p:blipFill>
          <a:blip r:embed="rId3"/>
          <a:stretch>
            <a:fillRect/>
          </a:stretch>
        </p:blipFill>
        <p:spPr>
          <a:xfrm>
            <a:off x="1786468" y="2890838"/>
            <a:ext cx="4004732" cy="2252662"/>
          </a:xfrm>
          <a:prstGeom prst="rect">
            <a:avLst/>
          </a:prstGeom>
        </p:spPr>
      </p:pic>
      <p:sp>
        <p:nvSpPr>
          <p:cNvPr id="2" name="Title 1">
            <a:extLst>
              <a:ext uri="{FF2B5EF4-FFF2-40B4-BE49-F238E27FC236}">
                <a16:creationId xmlns:a16="http://schemas.microsoft.com/office/drawing/2014/main" id="{669F892B-F043-4403-97EF-613DCB900B47}"/>
              </a:ext>
            </a:extLst>
          </p:cNvPr>
          <p:cNvSpPr>
            <a:spLocks noGrp="1"/>
          </p:cNvSpPr>
          <p:nvPr>
            <p:ph type="title"/>
          </p:nvPr>
        </p:nvSpPr>
        <p:spPr/>
        <p:txBody>
          <a:bodyPr>
            <a:normAutofit/>
          </a:bodyPr>
          <a:lstStyle/>
          <a:p>
            <a:r>
              <a:rPr lang="zh-CN" altLang="en-US" sz="3200" b="1" dirty="0"/>
              <a:t>报告中常见错误</a:t>
            </a:r>
            <a:r>
              <a:rPr lang="en-US" altLang="zh-CN" sz="3200" b="1" dirty="0"/>
              <a:t>(</a:t>
            </a:r>
            <a:r>
              <a:rPr lang="zh-CN" altLang="en-US" sz="3200" b="1" dirty="0"/>
              <a:t>附解释</a:t>
            </a:r>
            <a:r>
              <a:rPr lang="en-US" altLang="zh-CN" sz="3200" b="1" dirty="0"/>
              <a:t>)</a:t>
            </a:r>
            <a:endParaRPr lang="en-GB" sz="3200" b="1" dirty="0"/>
          </a:p>
        </p:txBody>
      </p:sp>
      <p:sp>
        <p:nvSpPr>
          <p:cNvPr id="3" name="Date Placeholder 2">
            <a:extLst>
              <a:ext uri="{FF2B5EF4-FFF2-40B4-BE49-F238E27FC236}">
                <a16:creationId xmlns:a16="http://schemas.microsoft.com/office/drawing/2014/main" id="{35499004-8473-43B5-B687-053D298EAC79}"/>
              </a:ext>
            </a:extLst>
          </p:cNvPr>
          <p:cNvSpPr>
            <a:spLocks noGrp="1"/>
          </p:cNvSpPr>
          <p:nvPr>
            <p:ph type="dt" sz="half" idx="10"/>
          </p:nvPr>
        </p:nvSpPr>
        <p:spPr/>
        <p:txBody>
          <a:bodyPr/>
          <a:lstStyle/>
          <a:p>
            <a:fld id="{D4DB162F-CAE3-414F-B667-96292072F95C}" type="datetime1">
              <a:rPr lang="en-US" smtClean="0"/>
              <a:t>3/12/2018</a:t>
            </a:fld>
            <a:endParaRPr lang="en-US"/>
          </a:p>
        </p:txBody>
      </p:sp>
      <p:sp>
        <p:nvSpPr>
          <p:cNvPr id="4" name="Footer Placeholder 3">
            <a:extLst>
              <a:ext uri="{FF2B5EF4-FFF2-40B4-BE49-F238E27FC236}">
                <a16:creationId xmlns:a16="http://schemas.microsoft.com/office/drawing/2014/main" id="{852C694C-A5E4-4952-95BF-5DE62F42E4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C4BA1C-C4B8-41C4-9195-68EF87C66337}"/>
              </a:ext>
            </a:extLst>
          </p:cNvPr>
          <p:cNvSpPr>
            <a:spLocks noGrp="1"/>
          </p:cNvSpPr>
          <p:nvPr>
            <p:ph type="sldNum" sz="quarter" idx="12"/>
          </p:nvPr>
        </p:nvSpPr>
        <p:spPr/>
        <p:txBody>
          <a:bodyPr/>
          <a:lstStyle/>
          <a:p>
            <a:fld id="{34F20780-A907-0345-B398-BAA98349BEBE}" type="slidenum">
              <a:rPr lang="en-US" smtClean="0"/>
              <a:pPr/>
              <a:t>16</a:t>
            </a:fld>
            <a:endParaRPr lang="en-US"/>
          </a:p>
        </p:txBody>
      </p:sp>
      <p:pic>
        <p:nvPicPr>
          <p:cNvPr id="6" name="Picture 5">
            <a:extLst>
              <a:ext uri="{FF2B5EF4-FFF2-40B4-BE49-F238E27FC236}">
                <a16:creationId xmlns:a16="http://schemas.microsoft.com/office/drawing/2014/main" id="{5EDA1D5E-7B1E-4FB8-9D55-63CABB6C6C6F}"/>
              </a:ext>
            </a:extLst>
          </p:cNvPr>
          <p:cNvPicPr>
            <a:picLocks noChangeAspect="1"/>
          </p:cNvPicPr>
          <p:nvPr/>
        </p:nvPicPr>
        <p:blipFill>
          <a:blip r:embed="rId4"/>
          <a:stretch>
            <a:fillRect/>
          </a:stretch>
        </p:blipFill>
        <p:spPr>
          <a:xfrm>
            <a:off x="157163" y="923925"/>
            <a:ext cx="2176463" cy="2176463"/>
          </a:xfrm>
          <a:prstGeom prst="rect">
            <a:avLst/>
          </a:prstGeom>
        </p:spPr>
      </p:pic>
      <p:pic>
        <p:nvPicPr>
          <p:cNvPr id="7" name="Picture 6">
            <a:extLst>
              <a:ext uri="{FF2B5EF4-FFF2-40B4-BE49-F238E27FC236}">
                <a16:creationId xmlns:a16="http://schemas.microsoft.com/office/drawing/2014/main" id="{065AD07A-FBB9-4137-B97B-F71ECEA42E64}"/>
              </a:ext>
            </a:extLst>
          </p:cNvPr>
          <p:cNvPicPr>
            <a:picLocks noChangeAspect="1"/>
          </p:cNvPicPr>
          <p:nvPr/>
        </p:nvPicPr>
        <p:blipFill>
          <a:blip r:embed="rId5"/>
          <a:stretch>
            <a:fillRect/>
          </a:stretch>
        </p:blipFill>
        <p:spPr>
          <a:xfrm>
            <a:off x="2733675" y="885824"/>
            <a:ext cx="2857500" cy="2428875"/>
          </a:xfrm>
          <a:prstGeom prst="rect">
            <a:avLst/>
          </a:prstGeom>
        </p:spPr>
      </p:pic>
      <p:pic>
        <p:nvPicPr>
          <p:cNvPr id="8" name="Picture 7">
            <a:extLst>
              <a:ext uri="{FF2B5EF4-FFF2-40B4-BE49-F238E27FC236}">
                <a16:creationId xmlns:a16="http://schemas.microsoft.com/office/drawing/2014/main" id="{009F1582-79B3-4AE4-9E73-6828BCC033DA}"/>
              </a:ext>
            </a:extLst>
          </p:cNvPr>
          <p:cNvPicPr>
            <a:picLocks noChangeAspect="1"/>
          </p:cNvPicPr>
          <p:nvPr/>
        </p:nvPicPr>
        <p:blipFill>
          <a:blip r:embed="rId6"/>
          <a:stretch>
            <a:fillRect/>
          </a:stretch>
        </p:blipFill>
        <p:spPr>
          <a:xfrm>
            <a:off x="5991224" y="1042987"/>
            <a:ext cx="2912056" cy="1938337"/>
          </a:xfrm>
          <a:prstGeom prst="rect">
            <a:avLst/>
          </a:prstGeom>
        </p:spPr>
      </p:pic>
      <p:sp>
        <p:nvSpPr>
          <p:cNvPr id="11" name="文本框 10">
            <a:extLst>
              <a:ext uri="{FF2B5EF4-FFF2-40B4-BE49-F238E27FC236}">
                <a16:creationId xmlns:a16="http://schemas.microsoft.com/office/drawing/2014/main" id="{95910D93-C73A-4B00-98EA-F46BBE663BA7}"/>
              </a:ext>
            </a:extLst>
          </p:cNvPr>
          <p:cNvSpPr txBox="1"/>
          <p:nvPr/>
        </p:nvSpPr>
        <p:spPr>
          <a:xfrm>
            <a:off x="-110736" y="3942576"/>
            <a:ext cx="1983597" cy="553998"/>
          </a:xfrm>
          <a:prstGeom prst="rect">
            <a:avLst/>
          </a:prstGeom>
          <a:noFill/>
        </p:spPr>
        <p:txBody>
          <a:bodyPr wrap="square" rtlCol="0">
            <a:spAutoFit/>
          </a:bodyPr>
          <a:lstStyle/>
          <a:p>
            <a:r>
              <a:rPr lang="zh-CN" altLang="en-US" dirty="0"/>
              <a:t>不要使用谷歌翻译</a:t>
            </a:r>
            <a:r>
              <a:rPr lang="en-US" altLang="zh-CN" dirty="0"/>
              <a:t>(</a:t>
            </a:r>
            <a:r>
              <a:rPr lang="zh-CN" altLang="en-US" dirty="0"/>
              <a:t>机器翻译</a:t>
            </a:r>
            <a:r>
              <a:rPr lang="en-US" altLang="zh-CN" dirty="0"/>
              <a:t>)</a:t>
            </a:r>
            <a:endParaRPr lang="zh-CN" altLang="en-US" dirty="0"/>
          </a:p>
        </p:txBody>
      </p:sp>
      <p:sp>
        <p:nvSpPr>
          <p:cNvPr id="12" name="文本框 11">
            <a:extLst>
              <a:ext uri="{FF2B5EF4-FFF2-40B4-BE49-F238E27FC236}">
                <a16:creationId xmlns:a16="http://schemas.microsoft.com/office/drawing/2014/main" id="{F7C24B50-8167-4F91-A1F4-10A6C4173135}"/>
              </a:ext>
            </a:extLst>
          </p:cNvPr>
          <p:cNvSpPr txBox="1"/>
          <p:nvPr/>
        </p:nvSpPr>
        <p:spPr>
          <a:xfrm>
            <a:off x="7357531" y="3900458"/>
            <a:ext cx="1885951" cy="400110"/>
          </a:xfrm>
          <a:prstGeom prst="rect">
            <a:avLst/>
          </a:prstGeom>
          <a:noFill/>
        </p:spPr>
        <p:txBody>
          <a:bodyPr wrap="square" rtlCol="0">
            <a:spAutoFit/>
          </a:bodyPr>
          <a:lstStyle/>
          <a:p>
            <a:r>
              <a:rPr lang="zh-CN" altLang="en-US" sz="2000" dirty="0"/>
              <a:t>不要复制粘贴</a:t>
            </a:r>
          </a:p>
        </p:txBody>
      </p:sp>
      <p:sp>
        <p:nvSpPr>
          <p:cNvPr id="13" name="文本框 12">
            <a:extLst>
              <a:ext uri="{FF2B5EF4-FFF2-40B4-BE49-F238E27FC236}">
                <a16:creationId xmlns:a16="http://schemas.microsoft.com/office/drawing/2014/main" id="{E85A133C-C4EA-4468-8649-720EC0DFEC36}"/>
              </a:ext>
            </a:extLst>
          </p:cNvPr>
          <p:cNvSpPr txBox="1"/>
          <p:nvPr/>
        </p:nvSpPr>
        <p:spPr>
          <a:xfrm>
            <a:off x="5991224" y="1157288"/>
            <a:ext cx="1090614" cy="1477328"/>
          </a:xfrm>
          <a:prstGeom prst="rect">
            <a:avLst/>
          </a:prstGeom>
          <a:noFill/>
        </p:spPr>
        <p:txBody>
          <a:bodyPr wrap="square" rtlCol="0">
            <a:spAutoFit/>
          </a:bodyPr>
          <a:lstStyle/>
          <a:p>
            <a:r>
              <a:rPr lang="zh-CN" altLang="en-US" dirty="0"/>
              <a:t>不要遇到</a:t>
            </a:r>
            <a:r>
              <a:rPr lang="en-US" altLang="zh-CN" dirty="0"/>
              <a:t>:</a:t>
            </a:r>
          </a:p>
          <a:p>
            <a:r>
              <a:rPr lang="zh-CN" altLang="en-US" dirty="0"/>
              <a:t>不清楚</a:t>
            </a:r>
            <a:endParaRPr lang="en-US" altLang="zh-CN" dirty="0"/>
          </a:p>
          <a:p>
            <a:r>
              <a:rPr lang="zh-CN" altLang="en-US" dirty="0"/>
              <a:t>迷失</a:t>
            </a:r>
            <a:endParaRPr lang="en-US" altLang="zh-CN" dirty="0"/>
          </a:p>
          <a:p>
            <a:r>
              <a:rPr lang="zh-CN" altLang="en-US" dirty="0"/>
              <a:t>不确定</a:t>
            </a:r>
            <a:endParaRPr lang="en-US" altLang="zh-CN" dirty="0"/>
          </a:p>
          <a:p>
            <a:r>
              <a:rPr lang="zh-CN" altLang="en-US" dirty="0"/>
              <a:t>困扰</a:t>
            </a:r>
            <a:endParaRPr lang="en-US" altLang="zh-CN" dirty="0"/>
          </a:p>
          <a:p>
            <a:endParaRPr lang="zh-CN" altLang="en-US" dirty="0"/>
          </a:p>
        </p:txBody>
      </p:sp>
      <p:sp>
        <p:nvSpPr>
          <p:cNvPr id="14" name="文本框 13">
            <a:extLst>
              <a:ext uri="{FF2B5EF4-FFF2-40B4-BE49-F238E27FC236}">
                <a16:creationId xmlns:a16="http://schemas.microsoft.com/office/drawing/2014/main" id="{60DEE5F1-60D7-4BB7-B230-AE3724B25703}"/>
              </a:ext>
            </a:extLst>
          </p:cNvPr>
          <p:cNvSpPr txBox="1"/>
          <p:nvPr/>
        </p:nvSpPr>
        <p:spPr>
          <a:xfrm>
            <a:off x="3538537" y="896288"/>
            <a:ext cx="1995488" cy="323165"/>
          </a:xfrm>
          <a:prstGeom prst="rect">
            <a:avLst/>
          </a:prstGeom>
          <a:noFill/>
        </p:spPr>
        <p:txBody>
          <a:bodyPr wrap="square" rtlCol="0">
            <a:spAutoFit/>
          </a:bodyPr>
          <a:lstStyle/>
          <a:p>
            <a:r>
              <a:rPr lang="zh-CN" altLang="en-US" dirty="0"/>
              <a:t>不要对小事过于紧张</a:t>
            </a:r>
          </a:p>
        </p:txBody>
      </p:sp>
    </p:spTree>
    <p:extLst>
      <p:ext uri="{BB962C8B-B14F-4D97-AF65-F5344CB8AC3E}">
        <p14:creationId xmlns:p14="http://schemas.microsoft.com/office/powerpoint/2010/main" val="1504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454DE6-38F9-4672-BAE4-F1E1111444D4}"/>
              </a:ext>
            </a:extLst>
          </p:cNvPr>
          <p:cNvSpPr/>
          <p:nvPr/>
        </p:nvSpPr>
        <p:spPr>
          <a:xfrm>
            <a:off x="-99011" y="7979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 name="Date Placeholder 1"/>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786E1970-857A-4467-B036-2EAF5A9534D6}"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3/12/2018</a:t>
            </a:fld>
            <a:endParaRPr kumimoji="0" lang="en-US" sz="15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Footer Placeholder 2"/>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pic>
        <p:nvPicPr>
          <p:cNvPr id="5" name="Picture 4"/>
          <p:cNvPicPr>
            <a:picLocks noChangeAspect="1"/>
          </p:cNvPicPr>
          <p:nvPr/>
        </p:nvPicPr>
        <p:blipFill>
          <a:blip r:embed="rId2"/>
          <a:stretch>
            <a:fillRect/>
          </a:stretch>
        </p:blipFill>
        <p:spPr>
          <a:xfrm>
            <a:off x="3270455" y="988573"/>
            <a:ext cx="5913120" cy="3552825"/>
          </a:xfrm>
          <a:prstGeom prst="rect">
            <a:avLst/>
          </a:prstGeom>
        </p:spPr>
      </p:pic>
      <p:sp>
        <p:nvSpPr>
          <p:cNvPr id="6" name="Rectangle 2"/>
          <p:cNvSpPr txBox="1">
            <a:spLocks noChangeArrowheads="1"/>
          </p:cNvSpPr>
          <p:nvPr/>
        </p:nvSpPr>
        <p:spPr bwMode="auto">
          <a:xfrm>
            <a:off x="296601" y="131323"/>
            <a:ext cx="6246812" cy="857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lgn="l" defTabSz="389626" rtl="0" eaLnBrk="1" latinLnBrk="0" hangingPunct="1">
              <a:spcBef>
                <a:spcPct val="0"/>
              </a:spcBef>
              <a:buNone/>
              <a:defRPr sz="2200" kern="1200">
                <a:solidFill>
                  <a:schemeClr val="bg1"/>
                </a:solidFill>
                <a:latin typeface="+mj-lt"/>
                <a:ea typeface="+mj-ea"/>
                <a:cs typeface="+mj-cs"/>
              </a:defRPr>
            </a:lvl1pPr>
          </a:lstStyle>
          <a:p>
            <a:pPr marL="0" marR="0" lvl="0" indent="0" algn="l" defTabSz="389626" rtl="0" eaLnBrk="1" fontAlgn="auto" latinLnBrk="0" hangingPunct="1">
              <a:lnSpc>
                <a:spcPct val="100000"/>
              </a:lnSpc>
              <a:spcBef>
                <a:spcPct val="0"/>
              </a:spcBef>
              <a:spcAft>
                <a:spcPts val="0"/>
              </a:spcAft>
              <a:buClrTx/>
              <a:buSzTx/>
              <a:buFontTx/>
              <a:buNone/>
              <a:tabLst/>
              <a:defRPr/>
            </a:pPr>
            <a:r>
              <a:rPr lang="zh-CN" altLang="en-US" sz="2800" b="1" dirty="0">
                <a:solidFill>
                  <a:prstClr val="white"/>
                </a:solidFill>
                <a:latin typeface="Arial"/>
              </a:rPr>
              <a:t>报告样例</a:t>
            </a:r>
            <a:endParaRPr kumimoji="0" lang="en-GB" altLang="en-US" sz="2800" b="1" i="0" u="none" strike="noStrike" kern="1200" cap="none" spc="0" normalizeH="0" baseline="0" noProof="0" dirty="0">
              <a:ln>
                <a:noFill/>
              </a:ln>
              <a:solidFill>
                <a:prstClr val="white"/>
              </a:solidFill>
              <a:effectLst/>
              <a:uLnTx/>
              <a:uFillTx/>
              <a:latin typeface="Arial"/>
              <a:ea typeface="+mj-ea"/>
              <a:cs typeface="+mj-cs"/>
            </a:endParaRPr>
          </a:p>
        </p:txBody>
      </p:sp>
      <p:sp>
        <p:nvSpPr>
          <p:cNvPr id="7" name="TextBox 6">
            <a:extLst>
              <a:ext uri="{FF2B5EF4-FFF2-40B4-BE49-F238E27FC236}">
                <a16:creationId xmlns:a16="http://schemas.microsoft.com/office/drawing/2014/main" id="{357A24E8-56D8-4501-B201-01B37C783B35}"/>
              </a:ext>
            </a:extLst>
          </p:cNvPr>
          <p:cNvSpPr txBox="1"/>
          <p:nvPr/>
        </p:nvSpPr>
        <p:spPr>
          <a:xfrm>
            <a:off x="687019" y="3086002"/>
            <a:ext cx="1731564" cy="830997"/>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ysClr val="windowText" lastClr="000000"/>
                </a:solidFill>
                <a:effectLst/>
                <a:uLnTx/>
                <a:uFillTx/>
                <a:latin typeface="Arial"/>
                <a:ea typeface="+mn-ea"/>
                <a:cs typeface="+mn-cs"/>
              </a:rPr>
              <a:t>助理裁判员</a:t>
            </a:r>
            <a:endParaRPr kumimoji="0" lang="en-US" altLang="zh-CN" sz="2400" b="1" i="0" u="none" strike="noStrike" kern="1200" cap="none" spc="0" normalizeH="0" baseline="0" noProof="0" dirty="0">
              <a:ln>
                <a:noFill/>
              </a:ln>
              <a:solidFill>
                <a:sysClr val="windowText" lastClr="000000"/>
              </a:solidFill>
              <a:effectLst/>
              <a:uLnTx/>
              <a:uFillTx/>
              <a:latin typeface="Arial"/>
              <a:ea typeface="+mn-ea"/>
              <a:cs typeface="+mn-cs"/>
            </a:endParaRPr>
          </a:p>
          <a:p>
            <a:pPr marL="0" marR="0" lvl="0" indent="0" algn="ctr" defTabSz="389626" rtl="0" eaLnBrk="1" fontAlgn="auto" latinLnBrk="0" hangingPunct="1">
              <a:lnSpc>
                <a:spcPct val="100000"/>
              </a:lnSpc>
              <a:spcBef>
                <a:spcPts val="0"/>
              </a:spcBef>
              <a:spcAft>
                <a:spcPts val="0"/>
              </a:spcAft>
              <a:buClrTx/>
              <a:buSzTx/>
              <a:buFontTx/>
              <a:buNone/>
              <a:tabLst/>
              <a:defRPr/>
            </a:pPr>
            <a:r>
              <a:rPr lang="en-US" sz="2400" b="1" dirty="0">
                <a:solidFill>
                  <a:sysClr val="windowText" lastClr="000000"/>
                </a:solidFill>
                <a:latin typeface="Arial"/>
              </a:rPr>
              <a:t>8.7</a:t>
            </a:r>
            <a:r>
              <a:rPr lang="zh-CN" altLang="en-US" sz="2400" b="1" dirty="0">
                <a:solidFill>
                  <a:sysClr val="windowText" lastClr="000000"/>
                </a:solidFill>
                <a:latin typeface="Arial"/>
              </a:rPr>
              <a:t>分</a:t>
            </a:r>
            <a:endParaRPr kumimoji="0" lang="en-GB" sz="24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5984EC28-ECFB-4EAF-BD46-CCB5DCFE8633}"/>
              </a:ext>
            </a:extLst>
          </p:cNvPr>
          <p:cNvSpPr txBox="1"/>
          <p:nvPr/>
        </p:nvSpPr>
        <p:spPr>
          <a:xfrm>
            <a:off x="686213" y="1655166"/>
            <a:ext cx="1733167" cy="707886"/>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ysClr val="windowText" lastClr="000000"/>
                </a:solidFill>
                <a:effectLst/>
                <a:uLnTx/>
                <a:uFillTx/>
                <a:latin typeface="Arial"/>
                <a:ea typeface="+mn-ea"/>
                <a:cs typeface="+mn-cs"/>
              </a:rPr>
              <a:t>非常好的表现</a:t>
            </a:r>
            <a:endParaRPr kumimoji="0" lang="en-US" altLang="zh-CN" sz="2000" b="1" i="0" u="none" strike="noStrike" kern="1200" cap="none" spc="0" normalizeH="0" baseline="0" noProof="0" dirty="0">
              <a:ln>
                <a:noFill/>
              </a:ln>
              <a:solidFill>
                <a:sysClr val="windowText" lastClr="000000"/>
              </a:solidFill>
              <a:effectLst/>
              <a:uLnTx/>
              <a:uFillTx/>
              <a:latin typeface="Arial"/>
              <a:ea typeface="+mn-ea"/>
              <a:cs typeface="+mn-cs"/>
            </a:endParaRPr>
          </a:p>
          <a:p>
            <a:pPr marL="0" marR="0" lvl="0" indent="0" algn="ctr" defTabSz="389626" rtl="0" eaLnBrk="1" fontAlgn="auto" latinLnBrk="0" hangingPunct="1">
              <a:lnSpc>
                <a:spcPct val="100000"/>
              </a:lnSpc>
              <a:spcBef>
                <a:spcPts val="0"/>
              </a:spcBef>
              <a:spcAft>
                <a:spcPts val="0"/>
              </a:spcAft>
              <a:buClrTx/>
              <a:buSzTx/>
              <a:buFontTx/>
              <a:buNone/>
              <a:tabLst/>
              <a:defRPr/>
            </a:pPr>
            <a:r>
              <a:rPr lang="zh-CN" altLang="en-US" sz="2000" b="1" dirty="0">
                <a:solidFill>
                  <a:sysClr val="windowText" lastClr="000000"/>
                </a:solidFill>
                <a:latin typeface="Arial"/>
              </a:rPr>
              <a:t>中等难度</a:t>
            </a:r>
            <a:endParaRPr kumimoji="0" lang="en-GB" sz="20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0" name="文本框 9">
            <a:extLst>
              <a:ext uri="{FF2B5EF4-FFF2-40B4-BE49-F238E27FC236}">
                <a16:creationId xmlns:a16="http://schemas.microsoft.com/office/drawing/2014/main" id="{09671C95-8A27-4077-8063-2865BA89C058}"/>
              </a:ext>
            </a:extLst>
          </p:cNvPr>
          <p:cNvSpPr txBox="1"/>
          <p:nvPr/>
        </p:nvSpPr>
        <p:spPr>
          <a:xfrm>
            <a:off x="3962400" y="1724025"/>
            <a:ext cx="3005951" cy="323165"/>
          </a:xfrm>
          <a:prstGeom prst="rect">
            <a:avLst/>
          </a:prstGeom>
          <a:noFill/>
        </p:spPr>
        <p:txBody>
          <a:bodyPr wrap="none" rtlCol="0">
            <a:spAutoFit/>
          </a:bodyPr>
          <a:lstStyle/>
          <a:p>
            <a:r>
              <a:rPr lang="zh-CN" altLang="en-US" dirty="0"/>
              <a:t>助理正确地使用了</a:t>
            </a:r>
            <a:r>
              <a:rPr lang="en-US" altLang="zh-CN" dirty="0"/>
              <a:t>”</a:t>
            </a:r>
            <a:r>
              <a:rPr lang="zh-CN" altLang="en-US" dirty="0"/>
              <a:t>等和看</a:t>
            </a:r>
            <a:r>
              <a:rPr lang="en-US" altLang="zh-CN" dirty="0"/>
              <a:t>”</a:t>
            </a:r>
            <a:r>
              <a:rPr lang="zh-CN" altLang="en-US" dirty="0"/>
              <a:t>的技巧</a:t>
            </a:r>
          </a:p>
        </p:txBody>
      </p:sp>
      <p:sp>
        <p:nvSpPr>
          <p:cNvPr id="11" name="文本框 10">
            <a:extLst>
              <a:ext uri="{FF2B5EF4-FFF2-40B4-BE49-F238E27FC236}">
                <a16:creationId xmlns:a16="http://schemas.microsoft.com/office/drawing/2014/main" id="{AB325D08-E6FB-4D20-93EF-DD4CB7505AAC}"/>
              </a:ext>
            </a:extLst>
          </p:cNvPr>
          <p:cNvSpPr txBox="1"/>
          <p:nvPr/>
        </p:nvSpPr>
        <p:spPr>
          <a:xfrm>
            <a:off x="4067175" y="2405063"/>
            <a:ext cx="1723549" cy="323165"/>
          </a:xfrm>
          <a:prstGeom prst="rect">
            <a:avLst/>
          </a:prstGeom>
          <a:noFill/>
        </p:spPr>
        <p:txBody>
          <a:bodyPr wrap="none" rtlCol="0">
            <a:spAutoFit/>
          </a:bodyPr>
          <a:lstStyle/>
          <a:p>
            <a:r>
              <a:rPr lang="zh-CN" altLang="en-US" dirty="0"/>
              <a:t>队员尊重他的决定</a:t>
            </a:r>
          </a:p>
        </p:txBody>
      </p:sp>
      <p:sp>
        <p:nvSpPr>
          <p:cNvPr id="12" name="文本框 11">
            <a:extLst>
              <a:ext uri="{FF2B5EF4-FFF2-40B4-BE49-F238E27FC236}">
                <a16:creationId xmlns:a16="http://schemas.microsoft.com/office/drawing/2014/main" id="{BF26364A-BEB2-4D25-8C78-76938B201A69}"/>
              </a:ext>
            </a:extLst>
          </p:cNvPr>
          <p:cNvSpPr txBox="1"/>
          <p:nvPr/>
        </p:nvSpPr>
        <p:spPr>
          <a:xfrm>
            <a:off x="3962400" y="3071313"/>
            <a:ext cx="1915909" cy="323165"/>
          </a:xfrm>
          <a:prstGeom prst="rect">
            <a:avLst/>
          </a:prstGeom>
          <a:noFill/>
        </p:spPr>
        <p:txBody>
          <a:bodyPr wrap="none" rtlCol="0">
            <a:spAutoFit/>
          </a:bodyPr>
          <a:lstStyle/>
          <a:p>
            <a:r>
              <a:rPr lang="zh-CN" altLang="en-US" dirty="0"/>
              <a:t>和裁判员很好地配合</a:t>
            </a:r>
          </a:p>
        </p:txBody>
      </p:sp>
      <p:sp>
        <p:nvSpPr>
          <p:cNvPr id="13" name="文本框 12">
            <a:extLst>
              <a:ext uri="{FF2B5EF4-FFF2-40B4-BE49-F238E27FC236}">
                <a16:creationId xmlns:a16="http://schemas.microsoft.com/office/drawing/2014/main" id="{4C6C048B-2304-440C-9147-E60E33510F21}"/>
              </a:ext>
            </a:extLst>
          </p:cNvPr>
          <p:cNvSpPr txBox="1"/>
          <p:nvPr/>
        </p:nvSpPr>
        <p:spPr>
          <a:xfrm>
            <a:off x="6468738" y="4088304"/>
            <a:ext cx="2965775" cy="553998"/>
          </a:xfrm>
          <a:prstGeom prst="rect">
            <a:avLst/>
          </a:prstGeom>
          <a:noFill/>
        </p:spPr>
        <p:txBody>
          <a:bodyPr wrap="square" rtlCol="0">
            <a:spAutoFit/>
          </a:bodyPr>
          <a:lstStyle/>
          <a:p>
            <a:r>
              <a:rPr lang="zh-CN" altLang="en-US" dirty="0"/>
              <a:t>侧滑步比往前走更有效</a:t>
            </a:r>
            <a:r>
              <a:rPr lang="en-US" altLang="zh-CN" dirty="0"/>
              <a:t>.</a:t>
            </a:r>
            <a:r>
              <a:rPr lang="zh-CN" altLang="en-US" dirty="0"/>
              <a:t>多用侧滑步</a:t>
            </a:r>
            <a:r>
              <a:rPr lang="en-US" altLang="zh-CN" dirty="0"/>
              <a:t>.</a:t>
            </a:r>
            <a:endParaRPr lang="zh-CN" altLang="en-US" dirty="0"/>
          </a:p>
        </p:txBody>
      </p:sp>
      <p:sp>
        <p:nvSpPr>
          <p:cNvPr id="14" name="文本框 13">
            <a:extLst>
              <a:ext uri="{FF2B5EF4-FFF2-40B4-BE49-F238E27FC236}">
                <a16:creationId xmlns:a16="http://schemas.microsoft.com/office/drawing/2014/main" id="{61E51968-9688-497D-88DC-05EA938E754D}"/>
              </a:ext>
            </a:extLst>
          </p:cNvPr>
          <p:cNvSpPr txBox="1"/>
          <p:nvPr/>
        </p:nvSpPr>
        <p:spPr>
          <a:xfrm>
            <a:off x="4219575" y="4213471"/>
            <a:ext cx="1338828" cy="323165"/>
          </a:xfrm>
          <a:prstGeom prst="rect">
            <a:avLst/>
          </a:prstGeom>
          <a:noFill/>
        </p:spPr>
        <p:txBody>
          <a:bodyPr wrap="none" rtlCol="0">
            <a:spAutoFit/>
          </a:bodyPr>
          <a:lstStyle/>
          <a:p>
            <a:r>
              <a:rPr lang="zh-CN" altLang="en-US" dirty="0"/>
              <a:t>移动需要更快</a:t>
            </a:r>
          </a:p>
        </p:txBody>
      </p:sp>
    </p:spTree>
    <p:extLst>
      <p:ext uri="{BB962C8B-B14F-4D97-AF65-F5344CB8AC3E}">
        <p14:creationId xmlns:p14="http://schemas.microsoft.com/office/powerpoint/2010/main" val="29438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5265A4-C5C5-47B3-B9FF-2F846222AA4D}"/>
              </a:ext>
            </a:extLst>
          </p:cNvPr>
          <p:cNvSpPr/>
          <p:nvPr/>
        </p:nvSpPr>
        <p:spPr>
          <a:xfrm>
            <a:off x="-99011" y="7979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 name="Date Placeholder 1">
            <a:extLst>
              <a:ext uri="{FF2B5EF4-FFF2-40B4-BE49-F238E27FC236}">
                <a16:creationId xmlns:a16="http://schemas.microsoft.com/office/drawing/2014/main" id="{1A9B224F-90F7-4019-B9DE-FF709B794410}"/>
              </a:ext>
            </a:extLst>
          </p:cNvPr>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814E0B63-3ECE-4373-8EC3-80CA671ED783}"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3/12/2018</a:t>
            </a:fld>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a:extLst>
              <a:ext uri="{FF2B5EF4-FFF2-40B4-BE49-F238E27FC236}">
                <a16:creationId xmlns:a16="http://schemas.microsoft.com/office/drawing/2014/main" id="{0A16E661-CA2D-4E0A-8834-08FB9B8C8705}"/>
              </a:ext>
            </a:extLst>
          </p:cNvPr>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2C3EFA11-4E83-4EDD-A21F-421AC073B8D8}"/>
              </a:ext>
            </a:extLst>
          </p:cNvPr>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pic>
        <p:nvPicPr>
          <p:cNvPr id="5" name="Picture 4">
            <a:extLst>
              <a:ext uri="{FF2B5EF4-FFF2-40B4-BE49-F238E27FC236}">
                <a16:creationId xmlns:a16="http://schemas.microsoft.com/office/drawing/2014/main" id="{83213FCA-B3EF-40E7-A6AB-2FDD030C68B5}"/>
              </a:ext>
            </a:extLst>
          </p:cNvPr>
          <p:cNvPicPr>
            <a:picLocks noChangeAspect="1"/>
          </p:cNvPicPr>
          <p:nvPr/>
        </p:nvPicPr>
        <p:blipFill>
          <a:blip r:embed="rId2"/>
          <a:stretch>
            <a:fillRect/>
          </a:stretch>
        </p:blipFill>
        <p:spPr>
          <a:xfrm>
            <a:off x="2432452" y="908334"/>
            <a:ext cx="6316838" cy="3929137"/>
          </a:xfrm>
          <a:prstGeom prst="rect">
            <a:avLst/>
          </a:prstGeom>
        </p:spPr>
      </p:pic>
      <p:sp>
        <p:nvSpPr>
          <p:cNvPr id="7" name="TextBox 6">
            <a:extLst>
              <a:ext uri="{FF2B5EF4-FFF2-40B4-BE49-F238E27FC236}">
                <a16:creationId xmlns:a16="http://schemas.microsoft.com/office/drawing/2014/main" id="{FC18ECE8-7218-4A73-AD16-60235937BEDB}"/>
              </a:ext>
            </a:extLst>
          </p:cNvPr>
          <p:cNvSpPr txBox="1"/>
          <p:nvPr/>
        </p:nvSpPr>
        <p:spPr>
          <a:xfrm>
            <a:off x="453226" y="3082412"/>
            <a:ext cx="1475083" cy="707886"/>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Arial"/>
                <a:ea typeface="+mn-ea"/>
                <a:cs typeface="+mn-cs"/>
              </a:rPr>
              <a:t>助理裁判员</a:t>
            </a:r>
            <a:endParaRPr kumimoji="0" lang="en-US" altLang="zh-CN" sz="2000" b="1"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389626"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Arial"/>
              </a:rPr>
              <a:t>8.4</a:t>
            </a:r>
            <a:r>
              <a:rPr lang="zh-CN" altLang="en-US" sz="2000" b="1" dirty="0">
                <a:solidFill>
                  <a:prstClr val="black"/>
                </a:solidFill>
                <a:latin typeface="Arial"/>
              </a:rPr>
              <a:t>分</a:t>
            </a:r>
            <a:endParaRPr kumimoji="0" lang="en-GB" sz="2000" b="1" i="0" u="none" strike="noStrike" kern="1200" cap="none" spc="0" normalizeH="0" baseline="0" noProof="0" dirty="0">
              <a:ln>
                <a:noFill/>
              </a:ln>
              <a:solidFill>
                <a:prstClr val="black"/>
              </a:solidFill>
              <a:effectLst/>
              <a:uLnTx/>
              <a:uFillTx/>
              <a:latin typeface="Arial"/>
              <a:ea typeface="+mn-ea"/>
              <a:cs typeface="+mn-cs"/>
            </a:endParaRPr>
          </a:p>
        </p:txBody>
      </p:sp>
      <p:sp>
        <p:nvSpPr>
          <p:cNvPr id="8" name="TextBox 7">
            <a:extLst>
              <a:ext uri="{FF2B5EF4-FFF2-40B4-BE49-F238E27FC236}">
                <a16:creationId xmlns:a16="http://schemas.microsoft.com/office/drawing/2014/main" id="{4B11D537-5FE7-43E8-A15A-00C0D1A7AC20}"/>
              </a:ext>
            </a:extLst>
          </p:cNvPr>
          <p:cNvSpPr txBox="1"/>
          <p:nvPr/>
        </p:nvSpPr>
        <p:spPr>
          <a:xfrm>
            <a:off x="637993" y="1666568"/>
            <a:ext cx="1217000" cy="707886"/>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Arial"/>
              </a:rPr>
              <a:t>好的表现</a:t>
            </a:r>
            <a:endParaRPr lang="en-US" altLang="zh-CN" sz="2000" b="1" dirty="0">
              <a:solidFill>
                <a:prstClr val="black"/>
              </a:solidFill>
              <a:latin typeface="Arial"/>
            </a:endParaRPr>
          </a:p>
          <a:p>
            <a:pPr marL="0" marR="0" lvl="0" indent="0" algn="ctr" defTabSz="389626" rtl="0" eaLnBrk="1" fontAlgn="auto" latinLnBrk="0" hangingPunct="1">
              <a:lnSpc>
                <a:spcPct val="100000"/>
              </a:lnSpc>
              <a:spcBef>
                <a:spcPts val="0"/>
              </a:spcBef>
              <a:spcAft>
                <a:spcPts val="0"/>
              </a:spcAft>
              <a:buClrTx/>
              <a:buSzTx/>
              <a:buFontTx/>
              <a:buNone/>
              <a:tabLst/>
              <a:defRPr/>
            </a:pPr>
            <a:r>
              <a:rPr lang="zh-CN" altLang="en-US" sz="2000" b="1" dirty="0">
                <a:solidFill>
                  <a:prstClr val="black"/>
                </a:solidFill>
                <a:latin typeface="Arial"/>
              </a:rPr>
              <a:t>中等难度</a:t>
            </a:r>
            <a:endParaRPr kumimoji="0" lang="en-GB" sz="2000" b="1" i="0" u="none" strike="noStrike" kern="1200" cap="none" spc="0" normalizeH="0" baseline="0" noProof="0" dirty="0">
              <a:ln>
                <a:noFill/>
              </a:ln>
              <a:solidFill>
                <a:prstClr val="black"/>
              </a:solidFill>
              <a:effectLst/>
              <a:uLnTx/>
              <a:uFillTx/>
              <a:latin typeface="Arial"/>
              <a:ea typeface="+mn-ea"/>
              <a:cs typeface="+mn-cs"/>
            </a:endParaRPr>
          </a:p>
        </p:txBody>
      </p:sp>
      <p:sp>
        <p:nvSpPr>
          <p:cNvPr id="10" name="文本框 9">
            <a:extLst>
              <a:ext uri="{FF2B5EF4-FFF2-40B4-BE49-F238E27FC236}">
                <a16:creationId xmlns:a16="http://schemas.microsoft.com/office/drawing/2014/main" id="{654DD99C-F153-466A-BC50-BBD0D329C8F4}"/>
              </a:ext>
            </a:extLst>
          </p:cNvPr>
          <p:cNvSpPr txBox="1"/>
          <p:nvPr/>
        </p:nvSpPr>
        <p:spPr>
          <a:xfrm>
            <a:off x="3190875" y="1709483"/>
            <a:ext cx="2409634" cy="323165"/>
          </a:xfrm>
          <a:prstGeom prst="rect">
            <a:avLst/>
          </a:prstGeom>
          <a:noFill/>
        </p:spPr>
        <p:txBody>
          <a:bodyPr wrap="none" rtlCol="0">
            <a:spAutoFit/>
          </a:bodyPr>
          <a:lstStyle/>
          <a:p>
            <a:r>
              <a:rPr lang="en-US" altLang="zh-CN" dirty="0"/>
              <a:t>19-78</a:t>
            </a:r>
            <a:r>
              <a:rPr lang="zh-CN" altLang="en-US" dirty="0"/>
              <a:t>分和裁判员配合的好</a:t>
            </a:r>
          </a:p>
        </p:txBody>
      </p:sp>
      <p:sp>
        <p:nvSpPr>
          <p:cNvPr id="11" name="文本框 10">
            <a:extLst>
              <a:ext uri="{FF2B5EF4-FFF2-40B4-BE49-F238E27FC236}">
                <a16:creationId xmlns:a16="http://schemas.microsoft.com/office/drawing/2014/main" id="{D410617C-AB90-46FE-AB95-22A5A1670655}"/>
              </a:ext>
            </a:extLst>
          </p:cNvPr>
          <p:cNvSpPr txBox="1"/>
          <p:nvPr/>
        </p:nvSpPr>
        <p:spPr>
          <a:xfrm>
            <a:off x="3124200" y="2474461"/>
            <a:ext cx="3510898" cy="323165"/>
          </a:xfrm>
          <a:prstGeom prst="rect">
            <a:avLst/>
          </a:prstGeom>
          <a:noFill/>
        </p:spPr>
        <p:txBody>
          <a:bodyPr wrap="none" rtlCol="0">
            <a:spAutoFit/>
          </a:bodyPr>
          <a:lstStyle/>
          <a:p>
            <a:r>
              <a:rPr lang="zh-CN" altLang="en-US" dirty="0"/>
              <a:t>选位和移动很好</a:t>
            </a:r>
            <a:r>
              <a:rPr lang="en-US" altLang="zh-CN" dirty="0"/>
              <a:t>,</a:t>
            </a:r>
            <a:r>
              <a:rPr lang="zh-CN" altLang="en-US" dirty="0"/>
              <a:t>尤其是在</a:t>
            </a:r>
            <a:r>
              <a:rPr lang="en-US" altLang="zh-CN" dirty="0"/>
              <a:t>12-45-55</a:t>
            </a:r>
            <a:r>
              <a:rPr lang="zh-CN" altLang="en-US" dirty="0"/>
              <a:t>分钟</a:t>
            </a:r>
          </a:p>
        </p:txBody>
      </p:sp>
      <p:sp>
        <p:nvSpPr>
          <p:cNvPr id="12" name="文本框 11">
            <a:extLst>
              <a:ext uri="{FF2B5EF4-FFF2-40B4-BE49-F238E27FC236}">
                <a16:creationId xmlns:a16="http://schemas.microsoft.com/office/drawing/2014/main" id="{90A8BF5F-1815-48BA-B703-400AE6ECD36C}"/>
              </a:ext>
            </a:extLst>
          </p:cNvPr>
          <p:cNvSpPr txBox="1"/>
          <p:nvPr/>
        </p:nvSpPr>
        <p:spPr>
          <a:xfrm>
            <a:off x="3019425" y="3140711"/>
            <a:ext cx="2214068" cy="323165"/>
          </a:xfrm>
          <a:prstGeom prst="rect">
            <a:avLst/>
          </a:prstGeom>
          <a:noFill/>
        </p:spPr>
        <p:txBody>
          <a:bodyPr wrap="none" rtlCol="0">
            <a:spAutoFit/>
          </a:bodyPr>
          <a:lstStyle/>
          <a:p>
            <a:r>
              <a:rPr lang="zh-CN" altLang="en-US" dirty="0"/>
              <a:t>旗示技巧很好</a:t>
            </a:r>
            <a:r>
              <a:rPr lang="en-US" altLang="zh-CN" dirty="0"/>
              <a:t>,</a:t>
            </a:r>
            <a:r>
              <a:rPr lang="zh-CN" altLang="en-US" dirty="0"/>
              <a:t>信号清楚</a:t>
            </a:r>
            <a:r>
              <a:rPr lang="en-US" altLang="zh-CN" dirty="0"/>
              <a:t>.</a:t>
            </a:r>
            <a:endParaRPr lang="zh-CN" altLang="en-US" dirty="0"/>
          </a:p>
        </p:txBody>
      </p:sp>
      <p:sp>
        <p:nvSpPr>
          <p:cNvPr id="13" name="文本框 12">
            <a:extLst>
              <a:ext uri="{FF2B5EF4-FFF2-40B4-BE49-F238E27FC236}">
                <a16:creationId xmlns:a16="http://schemas.microsoft.com/office/drawing/2014/main" id="{17BD4800-DF78-4778-A45E-3CEB9E258ADF}"/>
              </a:ext>
            </a:extLst>
          </p:cNvPr>
          <p:cNvSpPr txBox="1"/>
          <p:nvPr/>
        </p:nvSpPr>
        <p:spPr>
          <a:xfrm>
            <a:off x="5881047" y="4329035"/>
            <a:ext cx="2965775" cy="553998"/>
          </a:xfrm>
          <a:prstGeom prst="rect">
            <a:avLst/>
          </a:prstGeom>
          <a:noFill/>
        </p:spPr>
        <p:txBody>
          <a:bodyPr wrap="square" rtlCol="0">
            <a:spAutoFit/>
          </a:bodyPr>
          <a:lstStyle/>
          <a:p>
            <a:r>
              <a:rPr lang="zh-CN" altLang="en-US" dirty="0"/>
              <a:t>应通过今后的训练和更多越位知识经验提升对越位的判断</a:t>
            </a:r>
          </a:p>
        </p:txBody>
      </p:sp>
      <p:sp>
        <p:nvSpPr>
          <p:cNvPr id="14" name="文本框 13">
            <a:extLst>
              <a:ext uri="{FF2B5EF4-FFF2-40B4-BE49-F238E27FC236}">
                <a16:creationId xmlns:a16="http://schemas.microsoft.com/office/drawing/2014/main" id="{14DD73FF-B828-4C87-A659-682082783A37}"/>
              </a:ext>
            </a:extLst>
          </p:cNvPr>
          <p:cNvSpPr txBox="1"/>
          <p:nvPr/>
        </p:nvSpPr>
        <p:spPr>
          <a:xfrm>
            <a:off x="3276600" y="4282869"/>
            <a:ext cx="2311851" cy="323165"/>
          </a:xfrm>
          <a:prstGeom prst="rect">
            <a:avLst/>
          </a:prstGeom>
          <a:noFill/>
        </p:spPr>
        <p:txBody>
          <a:bodyPr wrap="none" rtlCol="0">
            <a:spAutoFit/>
          </a:bodyPr>
          <a:lstStyle/>
          <a:p>
            <a:r>
              <a:rPr lang="zh-CN" altLang="en-US" dirty="0"/>
              <a:t>越位</a:t>
            </a:r>
            <a:r>
              <a:rPr lang="en-US" altLang="zh-CN" dirty="0"/>
              <a:t>.80,81</a:t>
            </a:r>
            <a:r>
              <a:rPr lang="zh-CN" altLang="en-US" dirty="0"/>
              <a:t>分钟错判越位</a:t>
            </a:r>
            <a:r>
              <a:rPr lang="en-US" altLang="zh-CN" dirty="0"/>
              <a:t>.</a:t>
            </a:r>
            <a:endParaRPr lang="zh-CN" altLang="en-US" dirty="0"/>
          </a:p>
        </p:txBody>
      </p:sp>
    </p:spTree>
    <p:extLst>
      <p:ext uri="{BB962C8B-B14F-4D97-AF65-F5344CB8AC3E}">
        <p14:creationId xmlns:p14="http://schemas.microsoft.com/office/powerpoint/2010/main" val="53322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FF7A3D-231A-4AAE-9DBA-6E7C005E73D8}"/>
              </a:ext>
            </a:extLst>
          </p:cNvPr>
          <p:cNvSpPr/>
          <p:nvPr/>
        </p:nvSpPr>
        <p:spPr>
          <a:xfrm>
            <a:off x="-99011" y="7979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 name="Date Placeholder 1">
            <a:extLst>
              <a:ext uri="{FF2B5EF4-FFF2-40B4-BE49-F238E27FC236}">
                <a16:creationId xmlns:a16="http://schemas.microsoft.com/office/drawing/2014/main" id="{B438B0D9-26E1-48C0-9506-1E2068885DF2}"/>
              </a:ext>
            </a:extLst>
          </p:cNvPr>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B7CD0324-0184-4358-A8A6-1863549A1A16}"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3/12/2018</a:t>
            </a:fld>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a:extLst>
              <a:ext uri="{FF2B5EF4-FFF2-40B4-BE49-F238E27FC236}">
                <a16:creationId xmlns:a16="http://schemas.microsoft.com/office/drawing/2014/main" id="{9EEE4F5D-8E32-4564-ACE4-A1EAB2471FB6}"/>
              </a:ext>
            </a:extLst>
          </p:cNvPr>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D611F0C-E0D5-4B70-ACA4-5FCD1261C685}"/>
              </a:ext>
            </a:extLst>
          </p:cNvPr>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pic>
        <p:nvPicPr>
          <p:cNvPr id="5" name="Picture 4">
            <a:extLst>
              <a:ext uri="{FF2B5EF4-FFF2-40B4-BE49-F238E27FC236}">
                <a16:creationId xmlns:a16="http://schemas.microsoft.com/office/drawing/2014/main" id="{2C7296F6-26A4-484C-8329-E3351046A7BA}"/>
              </a:ext>
            </a:extLst>
          </p:cNvPr>
          <p:cNvPicPr>
            <a:picLocks noChangeAspect="1"/>
          </p:cNvPicPr>
          <p:nvPr/>
        </p:nvPicPr>
        <p:blipFill rotWithShape="1">
          <a:blip r:embed="rId2"/>
          <a:srcRect b="63122"/>
          <a:stretch/>
        </p:blipFill>
        <p:spPr>
          <a:xfrm>
            <a:off x="-2985" y="1520732"/>
            <a:ext cx="9243157" cy="2102036"/>
          </a:xfrm>
          <a:prstGeom prst="rect">
            <a:avLst/>
          </a:prstGeom>
        </p:spPr>
      </p:pic>
      <p:sp>
        <p:nvSpPr>
          <p:cNvPr id="8" name="TextBox 7">
            <a:extLst>
              <a:ext uri="{FF2B5EF4-FFF2-40B4-BE49-F238E27FC236}">
                <a16:creationId xmlns:a16="http://schemas.microsoft.com/office/drawing/2014/main" id="{53BC6A8F-272F-4008-A38A-DAF81FBE5DBA}"/>
              </a:ext>
            </a:extLst>
          </p:cNvPr>
          <p:cNvSpPr txBox="1"/>
          <p:nvPr/>
        </p:nvSpPr>
        <p:spPr>
          <a:xfrm>
            <a:off x="3071792" y="3976434"/>
            <a:ext cx="3860352" cy="461665"/>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ysClr val="windowText" lastClr="000000"/>
                </a:solidFill>
                <a:effectLst/>
                <a:uLnTx/>
                <a:uFillTx/>
                <a:latin typeface="Arial"/>
                <a:ea typeface="+mn-ea"/>
                <a:cs typeface="+mn-cs"/>
              </a:rPr>
              <a:t>大建议</a:t>
            </a:r>
            <a:r>
              <a:rPr lang="en-US" altLang="zh-CN" sz="2400" b="1" dirty="0">
                <a:solidFill>
                  <a:sysClr val="windowText" lastClr="000000"/>
                </a:solidFill>
                <a:latin typeface="Arial"/>
              </a:rPr>
              <a:t>/</a:t>
            </a:r>
            <a:r>
              <a:rPr lang="zh-CN" altLang="en-US" sz="2400" b="1" dirty="0">
                <a:solidFill>
                  <a:sysClr val="windowText" lastClr="000000"/>
                </a:solidFill>
                <a:latin typeface="Arial"/>
              </a:rPr>
              <a:t>小建议还是不要提</a:t>
            </a:r>
            <a:r>
              <a:rPr lang="en-US" altLang="zh-CN" sz="2400" b="1" dirty="0">
                <a:solidFill>
                  <a:sysClr val="windowText" lastClr="000000"/>
                </a:solidFill>
                <a:latin typeface="Arial"/>
              </a:rPr>
              <a:t>?</a:t>
            </a:r>
            <a:endParaRPr kumimoji="0" lang="en-GB" sz="2400" b="1"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7" name="文本框 6">
            <a:extLst>
              <a:ext uri="{FF2B5EF4-FFF2-40B4-BE49-F238E27FC236}">
                <a16:creationId xmlns:a16="http://schemas.microsoft.com/office/drawing/2014/main" id="{C9A9A44D-DF02-473E-85B6-766820FF893C}"/>
              </a:ext>
            </a:extLst>
          </p:cNvPr>
          <p:cNvSpPr txBox="1"/>
          <p:nvPr/>
        </p:nvSpPr>
        <p:spPr>
          <a:xfrm>
            <a:off x="623888" y="2928938"/>
            <a:ext cx="1531188" cy="323165"/>
          </a:xfrm>
          <a:prstGeom prst="rect">
            <a:avLst/>
          </a:prstGeom>
          <a:noFill/>
        </p:spPr>
        <p:txBody>
          <a:bodyPr wrap="none" rtlCol="0">
            <a:spAutoFit/>
          </a:bodyPr>
          <a:lstStyle/>
          <a:p>
            <a:r>
              <a:rPr lang="zh-CN" altLang="en-US" dirty="0"/>
              <a:t>助理近端界外球</a:t>
            </a:r>
          </a:p>
        </p:txBody>
      </p:sp>
      <p:sp>
        <p:nvSpPr>
          <p:cNvPr id="9" name="文本框 8">
            <a:extLst>
              <a:ext uri="{FF2B5EF4-FFF2-40B4-BE49-F238E27FC236}">
                <a16:creationId xmlns:a16="http://schemas.microsoft.com/office/drawing/2014/main" id="{08D685B6-55E5-4C64-8783-9B62712D845C}"/>
              </a:ext>
            </a:extLst>
          </p:cNvPr>
          <p:cNvSpPr txBox="1"/>
          <p:nvPr/>
        </p:nvSpPr>
        <p:spPr>
          <a:xfrm>
            <a:off x="4735269" y="3084558"/>
            <a:ext cx="4238204" cy="784830"/>
          </a:xfrm>
          <a:prstGeom prst="rect">
            <a:avLst/>
          </a:prstGeom>
          <a:noFill/>
        </p:spPr>
        <p:txBody>
          <a:bodyPr wrap="square" rtlCol="0">
            <a:spAutoFit/>
          </a:bodyPr>
          <a:lstStyle/>
          <a:p>
            <a:r>
              <a:rPr lang="zh-CN" altLang="en-US" dirty="0"/>
              <a:t>对裁判员的协助很好</a:t>
            </a:r>
            <a:r>
              <a:rPr lang="en-US" altLang="zh-CN" dirty="0"/>
              <a:t>,</a:t>
            </a:r>
            <a:r>
              <a:rPr lang="zh-CN" altLang="en-US" dirty="0"/>
              <a:t>但第九分钟在他近端的界外球给出信号有些慢</a:t>
            </a:r>
            <a:r>
              <a:rPr lang="en-US" altLang="zh-CN" dirty="0"/>
              <a:t>.</a:t>
            </a:r>
            <a:r>
              <a:rPr lang="zh-CN" altLang="en-US" dirty="0"/>
              <a:t>建议他以敏锐的眼光专注于比赛</a:t>
            </a:r>
            <a:r>
              <a:rPr lang="en-US" altLang="zh-CN" dirty="0"/>
              <a:t>.</a:t>
            </a:r>
            <a:endParaRPr lang="zh-CN" altLang="en-US" dirty="0"/>
          </a:p>
        </p:txBody>
      </p:sp>
    </p:spTree>
    <p:extLst>
      <p:ext uri="{BB962C8B-B14F-4D97-AF65-F5344CB8AC3E}">
        <p14:creationId xmlns:p14="http://schemas.microsoft.com/office/powerpoint/2010/main" val="416867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id="{5DC1CA50-E832-49BB-8090-F0E090B5A52F}"/>
              </a:ext>
            </a:extLst>
          </p:cNvPr>
          <p:cNvSpPr>
            <a:spLocks noGrp="1" noChangeArrowheads="1"/>
          </p:cNvSpPr>
          <p:nvPr>
            <p:ph type="title"/>
          </p:nvPr>
        </p:nvSpPr>
        <p:spPr/>
        <p:txBody>
          <a:bodyPr>
            <a:normAutofit/>
          </a:bodyPr>
          <a:lstStyle/>
          <a:p>
            <a:r>
              <a:rPr lang="zh-CN" altLang="en-US" sz="3200" b="1" dirty="0"/>
              <a:t>学习成果</a:t>
            </a:r>
            <a:endParaRPr lang="en-GB" altLang="en-US" sz="3200" b="1" dirty="0"/>
          </a:p>
        </p:txBody>
      </p:sp>
      <p:sp>
        <p:nvSpPr>
          <p:cNvPr id="89091" name="Rectangle 1027">
            <a:extLst>
              <a:ext uri="{FF2B5EF4-FFF2-40B4-BE49-F238E27FC236}">
                <a16:creationId xmlns:a16="http://schemas.microsoft.com/office/drawing/2014/main" id="{7908638E-EB5D-4FE8-B9A3-ADF020D7AC0E}"/>
              </a:ext>
            </a:extLst>
          </p:cNvPr>
          <p:cNvSpPr>
            <a:spLocks noGrp="1" noChangeArrowheads="1"/>
          </p:cNvSpPr>
          <p:nvPr>
            <p:ph type="body" idx="1"/>
          </p:nvPr>
        </p:nvSpPr>
        <p:spPr>
          <a:xfrm>
            <a:off x="2853861" y="1570062"/>
            <a:ext cx="6016402" cy="3170840"/>
          </a:xfrm>
        </p:spPr>
        <p:txBody>
          <a:bodyPr>
            <a:noAutofit/>
          </a:bodyPr>
          <a:lstStyle/>
          <a:p>
            <a:pPr>
              <a:spcBef>
                <a:spcPct val="50000"/>
              </a:spcBef>
              <a:defRPr/>
            </a:pPr>
            <a:r>
              <a:rPr lang="zh-CN" altLang="en-US" sz="2400" i="1" dirty="0">
                <a:latin typeface="Gill Sans MT" pitchFamily="34" charset="0"/>
              </a:rPr>
              <a:t>批判性地评估你自己对裁判员的反馈并认识到影响反馈质量和一致性的问题。</a:t>
            </a:r>
            <a:endParaRPr lang="en-GB" sz="2400" i="1" dirty="0">
              <a:latin typeface="Gill Sans MT" pitchFamily="34" charset="0"/>
            </a:endParaRPr>
          </a:p>
        </p:txBody>
      </p:sp>
      <p:pic>
        <p:nvPicPr>
          <p:cNvPr id="6148" name="Picture 9" descr="http://static.wix.com/media/f3b4091c9db5788f7078c4999a1d515a.wix_mp">
            <a:extLst>
              <a:ext uri="{FF2B5EF4-FFF2-40B4-BE49-F238E27FC236}">
                <a16:creationId xmlns:a16="http://schemas.microsoft.com/office/drawing/2014/main" id="{CB2E4CFD-630A-40B1-A9ED-8C06C2A84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66" y="1720453"/>
            <a:ext cx="2496741" cy="170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92EB684-1294-4732-B33B-27F091E3E72F}"/>
              </a:ext>
            </a:extLst>
          </p:cNvPr>
          <p:cNvSpPr/>
          <p:nvPr/>
        </p:nvSpPr>
        <p:spPr>
          <a:xfrm>
            <a:off x="192866" y="952661"/>
            <a:ext cx="3894015" cy="461665"/>
          </a:xfrm>
          <a:prstGeom prst="rect">
            <a:avLst/>
          </a:prstGeom>
        </p:spPr>
        <p:txBody>
          <a:bodyPr wrap="none">
            <a:spAutoFit/>
          </a:bodyPr>
          <a:lstStyle/>
          <a:p>
            <a:pPr>
              <a:spcBef>
                <a:spcPct val="50000"/>
              </a:spcBef>
              <a:buFontTx/>
              <a:buNone/>
              <a:defRPr/>
            </a:pPr>
            <a:r>
              <a:rPr lang="zh-CN" altLang="en-US" sz="2400" b="1" dirty="0">
                <a:latin typeface="Gill Sans MT" pitchFamily="34" charset="0"/>
              </a:rPr>
              <a:t>这一节结束后你将可以</a:t>
            </a:r>
            <a:r>
              <a:rPr lang="en-US" altLang="zh-CN" sz="2400" b="1" dirty="0">
                <a:latin typeface="Gill Sans MT" pitchFamily="34" charset="0"/>
              </a:rPr>
              <a:t>……</a:t>
            </a:r>
            <a:endParaRPr lang="en-GB" sz="2400" b="1" dirty="0">
              <a:latin typeface="Gill Sans MT" pitchFamily="34" charset="0"/>
            </a:endParaRPr>
          </a:p>
        </p:txBody>
      </p:sp>
    </p:spTree>
    <p:extLst>
      <p:ext uri="{BB962C8B-B14F-4D97-AF65-F5344CB8AC3E}">
        <p14:creationId xmlns:p14="http://schemas.microsoft.com/office/powerpoint/2010/main" val="2863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Effect transition="in" filter="wipe(left)">
                                      <p:cBhvr>
                                        <p:cTn id="7" dur="500"/>
                                        <p:tgtEl>
                                          <p:spTgt spid="890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uiExpand="1"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49BF8E-F533-4FDE-855C-4F591F5677D9}"/>
              </a:ext>
            </a:extLst>
          </p:cNvPr>
          <p:cNvSpPr/>
          <p:nvPr/>
        </p:nvSpPr>
        <p:spPr>
          <a:xfrm>
            <a:off x="-99011" y="7979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2" name="Date Placeholder 1">
            <a:extLst>
              <a:ext uri="{FF2B5EF4-FFF2-40B4-BE49-F238E27FC236}">
                <a16:creationId xmlns:a16="http://schemas.microsoft.com/office/drawing/2014/main" id="{B33B54BD-51F2-40D7-A59B-A38E13AFB36D}"/>
              </a:ext>
            </a:extLst>
          </p:cNvPr>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EDE15DF0-ABB7-433C-949F-2696E3586E44}"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3/12/2018</a:t>
            </a:fld>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a:extLst>
              <a:ext uri="{FF2B5EF4-FFF2-40B4-BE49-F238E27FC236}">
                <a16:creationId xmlns:a16="http://schemas.microsoft.com/office/drawing/2014/main" id="{A45D6C0E-3F02-4729-872C-1DEA85708907}"/>
              </a:ext>
            </a:extLst>
          </p:cNvPr>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94D6F0F5-5D0A-42A5-8588-819E15610A8D}"/>
              </a:ext>
            </a:extLst>
          </p:cNvPr>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pic>
        <p:nvPicPr>
          <p:cNvPr id="5" name="Picture 4">
            <a:extLst>
              <a:ext uri="{FF2B5EF4-FFF2-40B4-BE49-F238E27FC236}">
                <a16:creationId xmlns:a16="http://schemas.microsoft.com/office/drawing/2014/main" id="{66AA7518-7B8F-4A68-B82C-D3E3CEE492DE}"/>
              </a:ext>
            </a:extLst>
          </p:cNvPr>
          <p:cNvPicPr>
            <a:picLocks noChangeAspect="1"/>
          </p:cNvPicPr>
          <p:nvPr/>
        </p:nvPicPr>
        <p:blipFill>
          <a:blip r:embed="rId2"/>
          <a:stretch>
            <a:fillRect/>
          </a:stretch>
        </p:blipFill>
        <p:spPr>
          <a:xfrm>
            <a:off x="2466488" y="933472"/>
            <a:ext cx="6585766" cy="3894338"/>
          </a:xfrm>
          <a:prstGeom prst="rect">
            <a:avLst/>
          </a:prstGeom>
        </p:spPr>
      </p:pic>
      <p:sp>
        <p:nvSpPr>
          <p:cNvPr id="6" name="TextBox 5">
            <a:extLst>
              <a:ext uri="{FF2B5EF4-FFF2-40B4-BE49-F238E27FC236}">
                <a16:creationId xmlns:a16="http://schemas.microsoft.com/office/drawing/2014/main" id="{F69FCDDD-D908-493D-BF75-F82FAA5FBFF3}"/>
              </a:ext>
            </a:extLst>
          </p:cNvPr>
          <p:cNvSpPr txBox="1"/>
          <p:nvPr/>
        </p:nvSpPr>
        <p:spPr>
          <a:xfrm>
            <a:off x="302873" y="3082412"/>
            <a:ext cx="1794082" cy="707886"/>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Referee Mark</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8.4</a:t>
            </a:r>
          </a:p>
        </p:txBody>
      </p:sp>
      <p:sp>
        <p:nvSpPr>
          <p:cNvPr id="7" name="TextBox 6">
            <a:extLst>
              <a:ext uri="{FF2B5EF4-FFF2-40B4-BE49-F238E27FC236}">
                <a16:creationId xmlns:a16="http://schemas.microsoft.com/office/drawing/2014/main" id="{68E91D58-96FB-46C1-B831-226DD13A9EDB}"/>
              </a:ext>
            </a:extLst>
          </p:cNvPr>
          <p:cNvSpPr txBox="1"/>
          <p:nvPr/>
        </p:nvSpPr>
        <p:spPr>
          <a:xfrm>
            <a:off x="-46581" y="1666568"/>
            <a:ext cx="2492990" cy="707886"/>
          </a:xfrm>
          <a:prstGeom prst="rect">
            <a:avLst/>
          </a:prstGeom>
          <a:noFill/>
        </p:spPr>
        <p:txBody>
          <a:bodyPr wrap="none" rtlCol="0">
            <a:spAutoFit/>
          </a:bodyPr>
          <a:lstStyle/>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Good Performance</a:t>
            </a:r>
          </a:p>
          <a:p>
            <a:pPr marL="0" marR="0" lvl="0" indent="0" algn="ctr" defTabSz="389626"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Arial"/>
                <a:ea typeface="+mn-ea"/>
                <a:cs typeface="+mn-cs"/>
              </a:rPr>
              <a:t>Medium Difficulty</a:t>
            </a:r>
          </a:p>
        </p:txBody>
      </p:sp>
      <p:grpSp>
        <p:nvGrpSpPr>
          <p:cNvPr id="13" name="Group 12">
            <a:extLst>
              <a:ext uri="{FF2B5EF4-FFF2-40B4-BE49-F238E27FC236}">
                <a16:creationId xmlns:a16="http://schemas.microsoft.com/office/drawing/2014/main" id="{E18085A8-0A99-43AF-A603-84A4FB8DDFB2}"/>
              </a:ext>
            </a:extLst>
          </p:cNvPr>
          <p:cNvGrpSpPr/>
          <p:nvPr/>
        </p:nvGrpSpPr>
        <p:grpSpPr>
          <a:xfrm>
            <a:off x="-291210" y="797916"/>
            <a:ext cx="9435210" cy="4455516"/>
            <a:chOff x="0" y="854654"/>
            <a:chExt cx="9435210" cy="4455516"/>
          </a:xfrm>
        </p:grpSpPr>
        <p:sp>
          <p:nvSpPr>
            <p:cNvPr id="11" name="Rectangle 10">
              <a:extLst>
                <a:ext uri="{FF2B5EF4-FFF2-40B4-BE49-F238E27FC236}">
                  <a16:creationId xmlns:a16="http://schemas.microsoft.com/office/drawing/2014/main" id="{631CDAA7-EA95-47AE-96DE-EA80701A4CEE}"/>
                </a:ext>
              </a:extLst>
            </p:cNvPr>
            <p:cNvSpPr/>
            <p:nvPr/>
          </p:nvSpPr>
          <p:spPr>
            <a:xfrm>
              <a:off x="0" y="854654"/>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C376370C-8003-4AFE-B5B8-543105585856}"/>
                </a:ext>
              </a:extLst>
            </p:cNvPr>
            <p:cNvPicPr>
              <a:picLocks noChangeAspect="1"/>
            </p:cNvPicPr>
            <p:nvPr/>
          </p:nvPicPr>
          <p:blipFill>
            <a:blip r:embed="rId3"/>
            <a:stretch>
              <a:fillRect/>
            </a:stretch>
          </p:blipFill>
          <p:spPr>
            <a:xfrm>
              <a:off x="314296" y="1249047"/>
              <a:ext cx="8806618" cy="3361930"/>
            </a:xfrm>
            <a:prstGeom prst="rect">
              <a:avLst/>
            </a:prstGeom>
          </p:spPr>
        </p:pic>
      </p:grpSp>
      <p:grpSp>
        <p:nvGrpSpPr>
          <p:cNvPr id="15" name="Group 14">
            <a:extLst>
              <a:ext uri="{FF2B5EF4-FFF2-40B4-BE49-F238E27FC236}">
                <a16:creationId xmlns:a16="http://schemas.microsoft.com/office/drawing/2014/main" id="{287771B7-043B-4903-8221-9BA210D2BD79}"/>
              </a:ext>
            </a:extLst>
          </p:cNvPr>
          <p:cNvGrpSpPr/>
          <p:nvPr/>
        </p:nvGrpSpPr>
        <p:grpSpPr>
          <a:xfrm>
            <a:off x="-145605" y="854654"/>
            <a:ext cx="9435210" cy="4455516"/>
            <a:chOff x="173732" y="950316"/>
            <a:chExt cx="9435210" cy="4455516"/>
          </a:xfrm>
        </p:grpSpPr>
        <p:sp>
          <p:nvSpPr>
            <p:cNvPr id="14" name="Rectangle 13">
              <a:extLst>
                <a:ext uri="{FF2B5EF4-FFF2-40B4-BE49-F238E27FC236}">
                  <a16:creationId xmlns:a16="http://schemas.microsoft.com/office/drawing/2014/main" id="{10575E2F-AD01-4828-9967-EBB4FABAB4A7}"/>
                </a:ext>
              </a:extLst>
            </p:cNvPr>
            <p:cNvSpPr/>
            <p:nvPr/>
          </p:nvSpPr>
          <p:spPr>
            <a:xfrm>
              <a:off x="173732" y="950316"/>
              <a:ext cx="9435210" cy="445551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89626" rtl="0" eaLnBrk="1" fontAlgn="auto" latinLnBrk="0" hangingPunct="1">
                <a:lnSpc>
                  <a:spcPct val="100000"/>
                </a:lnSpc>
                <a:spcBef>
                  <a:spcPts val="0"/>
                </a:spcBef>
                <a:spcAft>
                  <a:spcPts val="0"/>
                </a:spcAft>
                <a:buClrTx/>
                <a:buSzTx/>
                <a:buFontTx/>
                <a:buNone/>
                <a:tabLst/>
                <a:defRPr/>
              </a:pPr>
              <a:endParaRPr kumimoji="0" lang="en-GB" sz="1500" b="1" i="0" u="none" strike="noStrike" kern="1200" cap="none" spc="0" normalizeH="0" baseline="0" noProof="0">
                <a:ln>
                  <a:noFill/>
                </a:ln>
                <a:solidFill>
                  <a:sysClr val="windowText" lastClr="000000"/>
                </a:solidFill>
                <a:effectLst/>
                <a:uLnTx/>
                <a:uFillTx/>
                <a:latin typeface="Arial"/>
                <a:ea typeface="+mn-ea"/>
                <a:cs typeface="+mn-cs"/>
              </a:endParaRPr>
            </a:p>
          </p:txBody>
        </p:sp>
        <p:pic>
          <p:nvPicPr>
            <p:cNvPr id="10" name="Picture 9">
              <a:extLst>
                <a:ext uri="{FF2B5EF4-FFF2-40B4-BE49-F238E27FC236}">
                  <a16:creationId xmlns:a16="http://schemas.microsoft.com/office/drawing/2014/main" id="{18E18152-9083-4190-BE66-3A938AEDE7CB}"/>
                </a:ext>
              </a:extLst>
            </p:cNvPr>
            <p:cNvPicPr>
              <a:picLocks noChangeAspect="1"/>
            </p:cNvPicPr>
            <p:nvPr/>
          </p:nvPicPr>
          <p:blipFill>
            <a:blip r:embed="rId4"/>
            <a:stretch>
              <a:fillRect/>
            </a:stretch>
          </p:blipFill>
          <p:spPr>
            <a:xfrm>
              <a:off x="318151" y="1876174"/>
              <a:ext cx="8910406" cy="2603800"/>
            </a:xfrm>
            <a:prstGeom prst="rect">
              <a:avLst/>
            </a:prstGeom>
          </p:spPr>
        </p:pic>
      </p:grpSp>
      <p:sp>
        <p:nvSpPr>
          <p:cNvPr id="16" name="文本框 15">
            <a:extLst>
              <a:ext uri="{FF2B5EF4-FFF2-40B4-BE49-F238E27FC236}">
                <a16:creationId xmlns:a16="http://schemas.microsoft.com/office/drawing/2014/main" id="{ED0089EE-9041-46A7-BE94-D1364041BF08}"/>
              </a:ext>
            </a:extLst>
          </p:cNvPr>
          <p:cNvSpPr txBox="1"/>
          <p:nvPr/>
        </p:nvSpPr>
        <p:spPr>
          <a:xfrm>
            <a:off x="1449144" y="3142254"/>
            <a:ext cx="4238204" cy="323165"/>
          </a:xfrm>
          <a:prstGeom prst="rect">
            <a:avLst/>
          </a:prstGeom>
          <a:noFill/>
        </p:spPr>
        <p:txBody>
          <a:bodyPr wrap="square" rtlCol="0">
            <a:spAutoFit/>
          </a:bodyPr>
          <a:lstStyle/>
          <a:p>
            <a:r>
              <a:rPr lang="zh-CN" altLang="en-US" dirty="0"/>
              <a:t>应对犯规队员的纪律处罚保持一致</a:t>
            </a:r>
            <a:r>
              <a:rPr lang="en-US" altLang="zh-CN" dirty="0"/>
              <a:t>.</a:t>
            </a:r>
            <a:endParaRPr lang="zh-CN" altLang="en-US" dirty="0"/>
          </a:p>
        </p:txBody>
      </p:sp>
    </p:spTree>
    <p:extLst>
      <p:ext uri="{BB962C8B-B14F-4D97-AF65-F5344CB8AC3E}">
        <p14:creationId xmlns:p14="http://schemas.microsoft.com/office/powerpoint/2010/main" val="188506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131323"/>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反馈指南 </a:t>
            </a:r>
            <a:r>
              <a:rPr lang="en-US" altLang="zh-CN" sz="2800" b="1" dirty="0">
                <a:solidFill>
                  <a:schemeClr val="bg1"/>
                </a:solidFill>
              </a:rPr>
              <a:t>– </a:t>
            </a:r>
            <a:r>
              <a:rPr lang="zh-CN" altLang="en-US" sz="2800" b="1" dirty="0">
                <a:solidFill>
                  <a:schemeClr val="bg1"/>
                </a:solidFill>
              </a:rPr>
              <a:t>建议</a:t>
            </a:r>
            <a:endParaRPr lang="en-GB" altLang="en-US" sz="2800" b="1" dirty="0">
              <a:solidFill>
                <a:schemeClr val="bg1"/>
              </a:solidFill>
            </a:endParaRPr>
          </a:p>
        </p:txBody>
      </p:sp>
      <p:sp>
        <p:nvSpPr>
          <p:cNvPr id="3" name="Rectangle 2"/>
          <p:cNvSpPr/>
          <p:nvPr/>
        </p:nvSpPr>
        <p:spPr>
          <a:xfrm>
            <a:off x="296601" y="977301"/>
            <a:ext cx="8654452" cy="1213153"/>
          </a:xfrm>
          <a:prstGeom prst="rect">
            <a:avLst/>
          </a:prstGeom>
        </p:spPr>
        <p:txBody>
          <a:bodyPr wrap="square">
            <a:spAutoFit/>
          </a:bodyPr>
          <a:lstStyle/>
          <a:p>
            <a:pPr marL="0" marR="0" lvl="0" indent="0" algn="l" defTabSz="389626" rtl="0" eaLnBrk="1" fontAlgn="auto" latinLnBrk="0" hangingPunct="1">
              <a:lnSpc>
                <a:spcPct val="100000"/>
              </a:lnSpc>
              <a:spcBef>
                <a:spcPts val="100"/>
              </a:spcBef>
              <a:spcAft>
                <a:spcPts val="0"/>
              </a:spcAft>
              <a:buClrTx/>
              <a:buSzTx/>
              <a:buFontTx/>
              <a:buNone/>
              <a:tabLst/>
              <a:defRPr/>
            </a:pPr>
            <a:r>
              <a:rPr lang="zh-CN" altLang="en-US" sz="2400" b="1" dirty="0">
                <a:solidFill>
                  <a:prstClr val="black"/>
                </a:solidFill>
                <a:latin typeface="Arial" panose="020B0604020202020204" pitchFamily="34" charset="0"/>
                <a:cs typeface="Arial" panose="020B0604020202020204" pitchFamily="34" charset="0"/>
              </a:rPr>
              <a:t>评估报告</a:t>
            </a: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89626" rtl="0" eaLnBrk="1" fontAlgn="auto" latinLnBrk="0" hangingPunct="1">
              <a:lnSpc>
                <a:spcPct val="100000"/>
              </a:lnSpc>
              <a:spcBef>
                <a:spcPts val="10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extBox 1"/>
          <p:cNvSpPr txBox="1"/>
          <p:nvPr/>
        </p:nvSpPr>
        <p:spPr>
          <a:xfrm>
            <a:off x="484561" y="1465435"/>
            <a:ext cx="8082843" cy="1938992"/>
          </a:xfrm>
          <a:prstGeom prst="rect">
            <a:avLst/>
          </a:prstGeom>
          <a:noFill/>
        </p:spPr>
        <p:txBody>
          <a:bodyPr wrap="square" rtlCol="0">
            <a:spAutoFit/>
          </a:bodyPr>
          <a:lstStyle/>
          <a:p>
            <a:pPr marL="0" marR="0" lvl="0" indent="0" algn="l" defTabSz="389626"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正向点</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在决定中使用有时间的参考点（不是所有决定）</a:t>
            </a:r>
            <a:endParaRPr lang="en-US" altLang="zh-C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介绍你看到了什么 </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证据（简要地）</a:t>
            </a:r>
            <a:endParaRPr lang="en-US" altLang="zh-C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正向点应解释你的评分</a:t>
            </a:r>
            <a:endParaRPr lang="en-GB" altLang="zh-C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380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131323"/>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en-GB" altLang="en-US" sz="2800" b="1" dirty="0">
                <a:solidFill>
                  <a:schemeClr val="bg1"/>
                </a:solidFill>
              </a:rPr>
              <a:t>Assessment Guidelines – Advice</a:t>
            </a:r>
          </a:p>
        </p:txBody>
      </p:sp>
      <p:sp>
        <p:nvSpPr>
          <p:cNvPr id="3" name="Rectangle 2"/>
          <p:cNvSpPr/>
          <p:nvPr/>
        </p:nvSpPr>
        <p:spPr>
          <a:xfrm>
            <a:off x="296601" y="977301"/>
            <a:ext cx="8654452" cy="1213153"/>
          </a:xfrm>
          <a:prstGeom prst="rect">
            <a:avLst/>
          </a:prstGeom>
        </p:spPr>
        <p:txBody>
          <a:bodyPr wrap="square">
            <a:spAutoFit/>
          </a:bodyPr>
          <a:lstStyle/>
          <a:p>
            <a:pPr lvl="0">
              <a:spcBef>
                <a:spcPts val="100"/>
              </a:spcBef>
              <a:defRPr/>
            </a:pPr>
            <a:r>
              <a:rPr lang="zh-CN" altLang="en-US" sz="2400" b="1" dirty="0">
                <a:solidFill>
                  <a:prstClr val="black"/>
                </a:solidFill>
                <a:latin typeface="Arial" panose="020B0604020202020204" pitchFamily="34" charset="0"/>
                <a:cs typeface="Arial" panose="020B0604020202020204" pitchFamily="34" charset="0"/>
              </a:rPr>
              <a:t>评估报告</a:t>
            </a:r>
            <a:endParaRPr lang="en-GB" altLang="zh-CN" sz="2400" b="1" dirty="0">
              <a:solidFill>
                <a:prstClr val="black"/>
              </a:solidFill>
              <a:latin typeface="Arial" panose="020B0604020202020204" pitchFamily="34" charset="0"/>
              <a:cs typeface="Arial" panose="020B0604020202020204" pitchFamily="34" charset="0"/>
            </a:endParaRPr>
          </a:p>
          <a:p>
            <a:pPr lvl="0">
              <a:spcBef>
                <a:spcPts val="100"/>
              </a:spcBef>
              <a:defRPr/>
            </a:pPr>
            <a:endParaRPr lang="en-GB" altLang="zh-CN" sz="2400" dirty="0">
              <a:solidFill>
                <a:prstClr val="black"/>
              </a:solidFill>
              <a:latin typeface="Arial" panose="020B0604020202020204" pitchFamily="34" charset="0"/>
              <a:cs typeface="Arial" panose="020B0604020202020204" pitchFamily="34" charset="0"/>
            </a:endParaRPr>
          </a:p>
          <a:p>
            <a:pPr lvl="0">
              <a:defRPr/>
            </a:pPr>
            <a:endParaRPr lang="en-GB" altLang="zh-CN" sz="2400" dirty="0">
              <a:solidFill>
                <a:prstClr val="black"/>
              </a:solidFill>
              <a:latin typeface="Arial" panose="020B0604020202020204" pitchFamily="34" charset="0"/>
              <a:cs typeface="Arial" panose="020B0604020202020204" pitchFamily="34" charset="0"/>
            </a:endParaRPr>
          </a:p>
        </p:txBody>
      </p:sp>
      <p:sp>
        <p:nvSpPr>
          <p:cNvPr id="5" name="TextBox 4"/>
          <p:cNvSpPr txBox="1"/>
          <p:nvPr/>
        </p:nvSpPr>
        <p:spPr>
          <a:xfrm>
            <a:off x="296601" y="1469629"/>
            <a:ext cx="8591531" cy="1569660"/>
          </a:xfrm>
          <a:prstGeom prst="rect">
            <a:avLst/>
          </a:prstGeom>
          <a:noFill/>
        </p:spPr>
        <p:txBody>
          <a:bodyPr wrap="square" rtlCol="0">
            <a:spAutoFit/>
          </a:bodyPr>
          <a:lstStyle/>
          <a:p>
            <a:r>
              <a:rPr lang="zh-CN" altLang="en-US" sz="2400" b="1" dirty="0">
                <a:latin typeface="Arial" panose="020B0604020202020204" pitchFamily="34" charset="0"/>
                <a:cs typeface="Arial" panose="020B0604020202020204" pitchFamily="34" charset="0"/>
              </a:rPr>
              <a:t>提升建议</a:t>
            </a:r>
            <a:endParaRPr lang="en-GB" altLang="zh-CN" sz="2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在明显影响表现的事件注解有时间的参考点</a:t>
            </a:r>
            <a:endParaRPr lang="en-US" altLang="zh-C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使用你的经验提供如何改进表现的建议</a:t>
            </a:r>
            <a:endParaRPr lang="en-US" altLang="zh-CN"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不好的点应该影响你的评分</a:t>
            </a:r>
            <a:endParaRPr kumimoji="0" lang="en-GB"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5806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4294967295"/>
          </p:nvPr>
        </p:nvSpPr>
        <p:spPr bwMode="auto">
          <a:xfrm>
            <a:off x="6229350" y="4800600"/>
            <a:ext cx="1600200" cy="17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C195C82-CD14-4B76-A7A6-9404988893EA}" type="slidenum">
              <a:rPr lang="en-US" altLang="en-US"/>
              <a:pPr eaLnBrk="1" hangingPunct="1"/>
              <a:t>23</a:t>
            </a:fld>
            <a:endParaRPr lang="en-US" altLang="en-US"/>
          </a:p>
        </p:txBody>
      </p:sp>
      <p:sp>
        <p:nvSpPr>
          <p:cNvPr id="5" name="Rectangle 5"/>
          <p:cNvSpPr txBox="1">
            <a:spLocks noChangeArrowheads="1"/>
          </p:cNvSpPr>
          <p:nvPr/>
        </p:nvSpPr>
        <p:spPr bwMode="gray">
          <a:xfrm>
            <a:off x="1143000" y="2500315"/>
            <a:ext cx="6858000" cy="450056"/>
          </a:xfrm>
          <a:prstGeom prst="rect">
            <a:avLst/>
          </a:prstGeom>
          <a:noFill/>
          <a:ln w="9525">
            <a:noFill/>
            <a:miter lim="800000"/>
            <a:headEnd/>
            <a:tailEnd/>
          </a:ln>
          <a:effectLst>
            <a:outerShdw blurRad="127000" dist="38100" dir="5400000" algn="tl" rotWithShape="0">
              <a:prstClr val="black">
                <a:alpha val="30000"/>
              </a:prstClr>
            </a:outerShdw>
          </a:effectLst>
        </p:spPr>
        <p:txBody>
          <a:bodyPr lIns="0" rIns="0" anchor="ctr"/>
          <a:lstStyle/>
          <a:p>
            <a:pPr algn="ctr">
              <a:lnSpc>
                <a:spcPct val="95000"/>
              </a:lnSpc>
              <a:defRPr/>
            </a:pPr>
            <a:r>
              <a:rPr lang="zh-CN" altLang="en-US" sz="4500" b="1" dirty="0">
                <a:cs typeface="Arial" charset="0"/>
              </a:rPr>
              <a:t>问题</a:t>
            </a:r>
            <a:r>
              <a:rPr lang="en-US" altLang="zh-CN" sz="4500" b="1" dirty="0">
                <a:cs typeface="Arial" charset="0"/>
              </a:rPr>
              <a:t>?</a:t>
            </a:r>
            <a:endParaRPr lang="en-US" sz="4500" b="1" dirty="0">
              <a:cs typeface="Arial" charset="0"/>
            </a:endParaRPr>
          </a:p>
        </p:txBody>
      </p:sp>
    </p:spTree>
    <p:extLst>
      <p:ext uri="{BB962C8B-B14F-4D97-AF65-F5344CB8AC3E}">
        <p14:creationId xmlns:p14="http://schemas.microsoft.com/office/powerpoint/2010/main" val="197698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fld id="{41D7C9C0-18F2-4209-801C-0863960B5F05}" type="datetime1">
              <a:rPr kumimoji="0" lang="en-US" sz="15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389626" rtl="0" eaLnBrk="1" fontAlgn="auto" latinLnBrk="0" hangingPunct="1">
                <a:lnSpc>
                  <a:spcPct val="100000"/>
                </a:lnSpc>
                <a:spcBef>
                  <a:spcPts val="0"/>
                </a:spcBef>
                <a:spcAft>
                  <a:spcPts val="0"/>
                </a:spcAft>
                <a:buClrTx/>
                <a:buSzTx/>
                <a:buFontTx/>
                <a:buNone/>
                <a:tabLst/>
                <a:defRPr/>
              </a:pPr>
              <a:t>3/12/2018</a:t>
            </a:fld>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3" name="Footer Placeholder 2"/>
          <p:cNvSpPr>
            <a:spLocks noGrp="1"/>
          </p:cNvSpPr>
          <p:nvPr>
            <p:ph type="ftr" sz="quarter" idx="11"/>
          </p:nvPr>
        </p:nvSpPr>
        <p:spPr/>
        <p:txBody>
          <a:bodyPr/>
          <a:lstStyle/>
          <a:p>
            <a:pPr marL="0" marR="0" lvl="0" indent="0" algn="l" defTabSz="3896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Arial"/>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389626" rtl="0" eaLnBrk="1" fontAlgn="auto" latinLnBrk="0" hangingPunct="1">
              <a:lnSpc>
                <a:spcPct val="100000"/>
              </a:lnSpc>
              <a:spcBef>
                <a:spcPts val="0"/>
              </a:spcBef>
              <a:spcAft>
                <a:spcPts val="0"/>
              </a:spcAft>
              <a:buClrTx/>
              <a:buSzTx/>
              <a:buFontTx/>
              <a:buNone/>
              <a:tabLst/>
              <a:defRPr/>
            </a:pPr>
            <a:fld id="{34F20780-A907-0345-B398-BAA98349BEBE}" type="slidenum">
              <a:rPr kumimoji="0" lang="en-US"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r" defTabSz="389626"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Arial"/>
              <a:ea typeface="+mn-ea"/>
              <a:cs typeface="+mn-cs"/>
            </a:endParaRPr>
          </a:p>
        </p:txBody>
      </p:sp>
      <p:sp>
        <p:nvSpPr>
          <p:cNvPr id="5" name="Rectangle 4"/>
          <p:cNvSpPr/>
          <p:nvPr/>
        </p:nvSpPr>
        <p:spPr>
          <a:xfrm>
            <a:off x="360726" y="1237610"/>
            <a:ext cx="8440373" cy="2160591"/>
          </a:xfrm>
          <a:prstGeom prst="rect">
            <a:avLst/>
          </a:prstGeom>
        </p:spPr>
        <p:txBody>
          <a:bodyPr wrap="square">
            <a:spAutoFit/>
          </a:bodyPr>
          <a:lstStyle/>
          <a:p>
            <a:pPr marL="342900" marR="0" lvl="0" indent="-342900" algn="l" defTabSz="38962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Arial"/>
                <a:ea typeface="+mn-ea"/>
                <a:cs typeface="+mn-cs"/>
              </a:rPr>
              <a:t>优先化实力和可改进的方面</a:t>
            </a:r>
            <a:endParaRPr kumimoji="0" lang="en-US" altLang="zh-CN" sz="2800" b="0" i="0" u="none" strike="noStrike" kern="1200" cap="none" spc="0" normalizeH="0" baseline="0" noProof="0" dirty="0">
              <a:ln>
                <a:noFill/>
              </a:ln>
              <a:solidFill>
                <a:prstClr val="black"/>
              </a:solidFill>
              <a:effectLst/>
              <a:uLnTx/>
              <a:uFillTx/>
              <a:latin typeface="Arial"/>
              <a:ea typeface="+mn-ea"/>
              <a:cs typeface="+mn-cs"/>
            </a:endParaRPr>
          </a:p>
          <a:p>
            <a:pPr marL="342900" marR="0" lvl="0" indent="-342900" algn="l" defTabSz="38962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Arial"/>
                <a:ea typeface="+mn-ea"/>
                <a:cs typeface="+mn-cs"/>
              </a:rPr>
              <a:t>建设性评论</a:t>
            </a:r>
            <a:endParaRPr kumimoji="0" lang="en-US" altLang="zh-CN" sz="2800" b="0" i="0" u="none" strike="noStrike" kern="1200" cap="none" spc="0" normalizeH="0" baseline="0" noProof="0" dirty="0">
              <a:ln>
                <a:noFill/>
              </a:ln>
              <a:solidFill>
                <a:prstClr val="black"/>
              </a:solidFill>
              <a:effectLst/>
              <a:uLnTx/>
              <a:uFillTx/>
              <a:latin typeface="Arial"/>
              <a:ea typeface="+mn-ea"/>
              <a:cs typeface="+mn-cs"/>
            </a:endParaRPr>
          </a:p>
          <a:p>
            <a:pPr marL="342900" marR="0" lvl="0" indent="-342900" algn="l" defTabSz="38962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Arial"/>
                <a:ea typeface="+mn-ea"/>
                <a:cs typeface="+mn-cs"/>
              </a:rPr>
              <a:t>建议和支持</a:t>
            </a:r>
            <a:endParaRPr kumimoji="0" lang="en-US" altLang="zh-CN" sz="2800" b="0" i="0" u="none" strike="noStrike" kern="1200" cap="none" spc="0" normalizeH="0" baseline="0" noProof="0" dirty="0">
              <a:ln>
                <a:noFill/>
              </a:ln>
              <a:solidFill>
                <a:prstClr val="black"/>
              </a:solidFill>
              <a:effectLst/>
              <a:uLnTx/>
              <a:uFillTx/>
              <a:latin typeface="Arial"/>
              <a:ea typeface="+mn-ea"/>
              <a:cs typeface="+mn-cs"/>
            </a:endParaRPr>
          </a:p>
          <a:p>
            <a:pPr marL="342900" marR="0" lvl="0" indent="-342900" algn="l" defTabSz="38962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solidFill>
                  <a:prstClr val="black"/>
                </a:solidFill>
                <a:effectLst/>
                <a:uLnTx/>
                <a:uFillTx/>
                <a:latin typeface="Arial"/>
                <a:ea typeface="+mn-ea"/>
                <a:cs typeface="+mn-cs"/>
              </a:rPr>
              <a:t>激励他人的能力</a:t>
            </a: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Rectangle 2">
            <a:extLst>
              <a:ext uri="{FF2B5EF4-FFF2-40B4-BE49-F238E27FC236}">
                <a16:creationId xmlns:a16="http://schemas.microsoft.com/office/drawing/2014/main" id="{4A9DACD8-1B2F-4D20-AE8A-8C7FABA3D246}"/>
              </a:ext>
            </a:extLst>
          </p:cNvPr>
          <p:cNvSpPr txBox="1">
            <a:spLocks noChangeArrowheads="1"/>
          </p:cNvSpPr>
          <p:nvPr/>
        </p:nvSpPr>
        <p:spPr bwMode="auto">
          <a:xfrm>
            <a:off x="360727" y="102141"/>
            <a:ext cx="8229600" cy="857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lgn="l" defTabSz="389626" rtl="0" eaLnBrk="1" latinLnBrk="0" hangingPunct="1">
              <a:spcBef>
                <a:spcPct val="0"/>
              </a:spcBef>
              <a:buNone/>
              <a:defRPr sz="2200" kern="1200">
                <a:solidFill>
                  <a:schemeClr val="bg1"/>
                </a:solidFill>
                <a:latin typeface="+mj-lt"/>
                <a:ea typeface="+mj-ea"/>
                <a:cs typeface="+mj-cs"/>
              </a:defRPr>
            </a:lvl1pPr>
          </a:lstStyle>
          <a:p>
            <a:pPr marL="0" marR="0" lvl="0" indent="0" algn="l" defTabSz="389626" rtl="0" eaLnBrk="1" fontAlgn="auto" latinLnBrk="0" hangingPunct="1">
              <a:lnSpc>
                <a:spcPct val="100000"/>
              </a:lnSpc>
              <a:spcBef>
                <a:spcPct val="0"/>
              </a:spcBef>
              <a:spcAft>
                <a:spcPts val="0"/>
              </a:spcAft>
              <a:buClrTx/>
              <a:buSzTx/>
              <a:buFontTx/>
              <a:buNone/>
              <a:tabLst/>
              <a:defRPr/>
            </a:pPr>
            <a:r>
              <a:rPr kumimoji="0" lang="en-GB" altLang="en-US" sz="3200" b="1" i="0" u="none" strike="noStrike" kern="1200" cap="none" spc="0" normalizeH="0" baseline="0" noProof="0" dirty="0">
                <a:ln>
                  <a:noFill/>
                </a:ln>
                <a:solidFill>
                  <a:prstClr val="white"/>
                </a:solidFill>
                <a:effectLst/>
                <a:uLnTx/>
                <a:uFillTx/>
                <a:latin typeface="Arial"/>
                <a:ea typeface="+mj-ea"/>
                <a:cs typeface="+mj-cs"/>
              </a:rPr>
              <a:t>Summary</a:t>
            </a:r>
          </a:p>
        </p:txBody>
      </p:sp>
    </p:spTree>
    <p:extLst>
      <p:ext uri="{BB962C8B-B14F-4D97-AF65-F5344CB8AC3E}">
        <p14:creationId xmlns:p14="http://schemas.microsoft.com/office/powerpoint/2010/main" val="163547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9070ED-5FCC-4CC0-965E-C89E389D000E}"/>
              </a:ext>
            </a:extLst>
          </p:cNvPr>
          <p:cNvPicPr>
            <a:picLocks noChangeAspect="1"/>
          </p:cNvPicPr>
          <p:nvPr/>
        </p:nvPicPr>
        <p:blipFill>
          <a:blip r:embed="rId2"/>
          <a:stretch>
            <a:fillRect/>
          </a:stretch>
        </p:blipFill>
        <p:spPr>
          <a:xfrm>
            <a:off x="-174726" y="-60326"/>
            <a:ext cx="9860377" cy="5418593"/>
          </a:xfrm>
          <a:prstGeom prst="rect">
            <a:avLst/>
          </a:prstGeom>
        </p:spPr>
      </p:pic>
      <p:sp>
        <p:nvSpPr>
          <p:cNvPr id="4" name="Title 3">
            <a:extLst>
              <a:ext uri="{FF2B5EF4-FFF2-40B4-BE49-F238E27FC236}">
                <a16:creationId xmlns:a16="http://schemas.microsoft.com/office/drawing/2014/main" id="{D615F159-76F8-452B-BB57-48307BD61156}"/>
              </a:ext>
            </a:extLst>
          </p:cNvPr>
          <p:cNvSpPr>
            <a:spLocks noGrp="1"/>
          </p:cNvSpPr>
          <p:nvPr>
            <p:ph type="title"/>
          </p:nvPr>
        </p:nvSpPr>
        <p:spPr/>
        <p:txBody>
          <a:bodyPr/>
          <a:lstStyle/>
          <a:p>
            <a:endParaRPr lang="en-GB"/>
          </a:p>
        </p:txBody>
      </p:sp>
      <p:sp>
        <p:nvSpPr>
          <p:cNvPr id="5" name="文本框 4">
            <a:extLst>
              <a:ext uri="{FF2B5EF4-FFF2-40B4-BE49-F238E27FC236}">
                <a16:creationId xmlns:a16="http://schemas.microsoft.com/office/drawing/2014/main" id="{925DAE02-8E0D-4603-9495-BEBC7172F078}"/>
              </a:ext>
            </a:extLst>
          </p:cNvPr>
          <p:cNvSpPr txBox="1"/>
          <p:nvPr/>
        </p:nvSpPr>
        <p:spPr>
          <a:xfrm>
            <a:off x="3381375" y="4684754"/>
            <a:ext cx="6257925" cy="323165"/>
          </a:xfrm>
          <a:prstGeom prst="rect">
            <a:avLst/>
          </a:prstGeom>
          <a:noFill/>
        </p:spPr>
        <p:txBody>
          <a:bodyPr wrap="square" rtlCol="0">
            <a:spAutoFit/>
          </a:bodyPr>
          <a:lstStyle/>
          <a:p>
            <a:r>
              <a:rPr lang="zh-CN" altLang="en-US" dirty="0">
                <a:solidFill>
                  <a:schemeClr val="bg1"/>
                </a:solidFill>
              </a:rPr>
              <a:t>不要扬汤止沸 </a:t>
            </a:r>
            <a:r>
              <a:rPr lang="en-US" altLang="zh-CN" dirty="0">
                <a:solidFill>
                  <a:schemeClr val="bg1"/>
                </a:solidFill>
              </a:rPr>
              <a:t>– </a:t>
            </a:r>
            <a:r>
              <a:rPr lang="zh-CN" altLang="en-US" dirty="0">
                <a:solidFill>
                  <a:schemeClr val="bg1"/>
                </a:solidFill>
              </a:rPr>
              <a:t>记得釜底抽薪</a:t>
            </a:r>
          </a:p>
        </p:txBody>
      </p:sp>
    </p:spTree>
    <p:extLst>
      <p:ext uri="{BB962C8B-B14F-4D97-AF65-F5344CB8AC3E}">
        <p14:creationId xmlns:p14="http://schemas.microsoft.com/office/powerpoint/2010/main" val="3025027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2403475"/>
            <a:ext cx="8229600" cy="857250"/>
          </a:xfrm>
        </p:spPr>
        <p:txBody>
          <a:bodyPr/>
          <a:lstStyle/>
          <a:p>
            <a:r>
              <a:rPr lang="zh-CN" altLang="en-US"/>
              <a:t>谢谢</a:t>
            </a:r>
            <a:endParaRPr lang="en-US" dirty="0"/>
          </a:p>
        </p:txBody>
      </p:sp>
    </p:spTree>
    <p:extLst>
      <p:ext uri="{BB962C8B-B14F-4D97-AF65-F5344CB8AC3E}">
        <p14:creationId xmlns:p14="http://schemas.microsoft.com/office/powerpoint/2010/main" val="38972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their future in your hands">
            <a:extLst>
              <a:ext uri="{FF2B5EF4-FFF2-40B4-BE49-F238E27FC236}">
                <a16:creationId xmlns:a16="http://schemas.microsoft.com/office/drawing/2014/main" id="{894771E3-0BD0-4C1A-B560-3AC9631091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247"/>
          <a:stretch/>
        </p:blipFill>
        <p:spPr bwMode="auto">
          <a:xfrm>
            <a:off x="348520" y="1019873"/>
            <a:ext cx="5905500" cy="330526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3">
            <a:extLst>
              <a:ext uri="{FF2B5EF4-FFF2-40B4-BE49-F238E27FC236}">
                <a16:creationId xmlns:a16="http://schemas.microsoft.com/office/drawing/2014/main" id="{22C5FF51-96B6-48A0-8701-0C4C47638611}"/>
              </a:ext>
            </a:extLst>
          </p:cNvPr>
          <p:cNvGrpSpPr/>
          <p:nvPr/>
        </p:nvGrpSpPr>
        <p:grpSpPr>
          <a:xfrm>
            <a:off x="6569416" y="1722253"/>
            <a:ext cx="2307826" cy="2006478"/>
            <a:chOff x="6569416" y="1722253"/>
            <a:chExt cx="2307826" cy="2006478"/>
          </a:xfrm>
        </p:grpSpPr>
        <p:pic>
          <p:nvPicPr>
            <p:cNvPr id="13" name="Picture 4" descr="Image result for hand on a computer">
              <a:extLst>
                <a:ext uri="{FF2B5EF4-FFF2-40B4-BE49-F238E27FC236}">
                  <a16:creationId xmlns:a16="http://schemas.microsoft.com/office/drawing/2014/main" id="{7CDB19CF-B051-4528-99E2-83DC327B49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416" y="1722253"/>
              <a:ext cx="2307826" cy="15385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
              <a:extLst>
                <a:ext uri="{FF2B5EF4-FFF2-40B4-BE49-F238E27FC236}">
                  <a16:creationId xmlns:a16="http://schemas.microsoft.com/office/drawing/2014/main" id="{202EB622-D4B0-4BCD-AED7-4F605F9AFF29}"/>
                </a:ext>
              </a:extLst>
            </p:cNvPr>
            <p:cNvSpPr txBox="1"/>
            <p:nvPr/>
          </p:nvSpPr>
          <p:spPr>
            <a:xfrm>
              <a:off x="6605074" y="3328621"/>
              <a:ext cx="2236510" cy="400110"/>
            </a:xfrm>
            <a:prstGeom prst="rect">
              <a:avLst/>
            </a:prstGeom>
            <a:noFill/>
          </p:spPr>
          <p:txBody>
            <a:bodyPr wrap="none" rtlCol="0">
              <a:spAutoFit/>
            </a:bodyPr>
            <a:lstStyle/>
            <a:p>
              <a:pPr algn="ctr"/>
              <a:r>
                <a:rPr lang="zh-CN" altLang="en-US" sz="2000" dirty="0">
                  <a:latin typeface="Arial" panose="020B0604020202020204" pitchFamily="34" charset="0"/>
                  <a:cs typeface="Arial" panose="020B0604020202020204" pitchFamily="34" charset="0"/>
                </a:rPr>
                <a:t>未来在你们的手中</a:t>
              </a:r>
              <a:endParaRPr lang="en-GB" sz="2000" dirty="0">
                <a:latin typeface="Arial" panose="020B0604020202020204" pitchFamily="34" charset="0"/>
                <a:cs typeface="Arial" panose="020B0604020202020204" pitchFamily="34" charset="0"/>
              </a:endParaRPr>
            </a:p>
          </p:txBody>
        </p:sp>
      </p:grpSp>
      <p:sp>
        <p:nvSpPr>
          <p:cNvPr id="15" name="文本框 14">
            <a:extLst>
              <a:ext uri="{FF2B5EF4-FFF2-40B4-BE49-F238E27FC236}">
                <a16:creationId xmlns:a16="http://schemas.microsoft.com/office/drawing/2014/main" id="{559CD3BF-B135-4A9E-B29C-C6AF736BEA03}"/>
              </a:ext>
            </a:extLst>
          </p:cNvPr>
          <p:cNvSpPr txBox="1"/>
          <p:nvPr/>
        </p:nvSpPr>
        <p:spPr>
          <a:xfrm>
            <a:off x="976093" y="1413071"/>
            <a:ext cx="5001490" cy="553998"/>
          </a:xfrm>
          <a:prstGeom prst="rect">
            <a:avLst/>
          </a:prstGeom>
          <a:noFill/>
        </p:spPr>
        <p:txBody>
          <a:bodyPr wrap="square" rtlCol="0">
            <a:spAutoFit/>
          </a:bodyPr>
          <a:lstStyle/>
          <a:p>
            <a:pPr algn="ctr"/>
            <a:r>
              <a:rPr lang="zh-CN" altLang="en-US" dirty="0">
                <a:solidFill>
                  <a:schemeClr val="bg1"/>
                </a:solidFill>
              </a:rPr>
              <a:t>往事无法改变，但未来仍由你掌控。</a:t>
            </a:r>
            <a:endParaRPr lang="en-US" altLang="zh-CN" dirty="0">
              <a:solidFill>
                <a:schemeClr val="bg1"/>
              </a:solidFill>
            </a:endParaRPr>
          </a:p>
          <a:p>
            <a:pPr algn="ctr"/>
            <a:r>
              <a:rPr lang="zh-CN" altLang="en-US" dirty="0">
                <a:solidFill>
                  <a:schemeClr val="bg1"/>
                </a:solidFill>
              </a:rPr>
              <a:t>佚名</a:t>
            </a:r>
          </a:p>
        </p:txBody>
      </p:sp>
    </p:spTree>
    <p:extLst>
      <p:ext uri="{BB962C8B-B14F-4D97-AF65-F5344CB8AC3E}">
        <p14:creationId xmlns:p14="http://schemas.microsoft.com/office/powerpoint/2010/main" val="574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AD38-3C13-4B96-A962-658F105EF8B5}"/>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55D07CDC-48E0-4C3C-A9F8-4028F46DADD4}"/>
              </a:ext>
            </a:extLst>
          </p:cNvPr>
          <p:cNvSpPr>
            <a:spLocks noGrp="1"/>
          </p:cNvSpPr>
          <p:nvPr>
            <p:ph type="dt" sz="half" idx="10"/>
          </p:nvPr>
        </p:nvSpPr>
        <p:spPr/>
        <p:txBody>
          <a:bodyPr/>
          <a:lstStyle/>
          <a:p>
            <a:fld id="{D4497998-4AF2-465A-B08F-5B0A748D7082}" type="datetime1">
              <a:rPr lang="en-US" smtClean="0"/>
              <a:t>3/12/2018</a:t>
            </a:fld>
            <a:endParaRPr lang="en-US"/>
          </a:p>
        </p:txBody>
      </p:sp>
      <p:sp>
        <p:nvSpPr>
          <p:cNvPr id="4" name="Footer Placeholder 3">
            <a:extLst>
              <a:ext uri="{FF2B5EF4-FFF2-40B4-BE49-F238E27FC236}">
                <a16:creationId xmlns:a16="http://schemas.microsoft.com/office/drawing/2014/main" id="{651DFF5E-1FCE-4D0B-9C3C-DFF56FA60B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888C5E-30DE-4313-941B-B13D8B852C24}"/>
              </a:ext>
            </a:extLst>
          </p:cNvPr>
          <p:cNvSpPr>
            <a:spLocks noGrp="1"/>
          </p:cNvSpPr>
          <p:nvPr>
            <p:ph type="sldNum" sz="quarter" idx="12"/>
          </p:nvPr>
        </p:nvSpPr>
        <p:spPr/>
        <p:txBody>
          <a:bodyPr/>
          <a:lstStyle/>
          <a:p>
            <a:fld id="{34F20780-A907-0345-B398-BAA98349BEBE}" type="slidenum">
              <a:rPr lang="en-US" smtClean="0"/>
              <a:pPr/>
              <a:t>4</a:t>
            </a:fld>
            <a:endParaRPr lang="en-US"/>
          </a:p>
        </p:txBody>
      </p:sp>
      <p:pic>
        <p:nvPicPr>
          <p:cNvPr id="6" name="Picture 5">
            <a:extLst>
              <a:ext uri="{FF2B5EF4-FFF2-40B4-BE49-F238E27FC236}">
                <a16:creationId xmlns:a16="http://schemas.microsoft.com/office/drawing/2014/main" id="{C5A86CC4-53F5-4BE4-87B8-3E9C944A4F79}"/>
              </a:ext>
            </a:extLst>
          </p:cNvPr>
          <p:cNvPicPr>
            <a:picLocks noChangeAspect="1"/>
          </p:cNvPicPr>
          <p:nvPr/>
        </p:nvPicPr>
        <p:blipFill>
          <a:blip r:embed="rId3"/>
          <a:stretch>
            <a:fillRect/>
          </a:stretch>
        </p:blipFill>
        <p:spPr>
          <a:xfrm>
            <a:off x="-123825" y="-60325"/>
            <a:ext cx="9391650" cy="5203825"/>
          </a:xfrm>
          <a:prstGeom prst="rect">
            <a:avLst/>
          </a:prstGeom>
        </p:spPr>
      </p:pic>
      <p:sp>
        <p:nvSpPr>
          <p:cNvPr id="7" name="Rectangle 6">
            <a:extLst>
              <a:ext uri="{FF2B5EF4-FFF2-40B4-BE49-F238E27FC236}">
                <a16:creationId xmlns:a16="http://schemas.microsoft.com/office/drawing/2014/main" id="{D9164BA8-11D8-4B6E-9619-A59306321FB3}"/>
              </a:ext>
            </a:extLst>
          </p:cNvPr>
          <p:cNvSpPr/>
          <p:nvPr/>
        </p:nvSpPr>
        <p:spPr>
          <a:xfrm rot="20887066">
            <a:off x="22415" y="3624261"/>
            <a:ext cx="9475677" cy="400110"/>
          </a:xfrm>
          <a:prstGeom prst="rect">
            <a:avLst/>
          </a:prstGeom>
          <a:solidFill>
            <a:schemeClr val="bg1"/>
          </a:solidFill>
        </p:spPr>
        <p:txBody>
          <a:bodyPr wrap="square">
            <a:spAutoFit/>
          </a:bodyPr>
          <a:lstStyle/>
          <a:p>
            <a:r>
              <a:rPr lang="en-GB" altLang="en-US" sz="2000" b="1" dirty="0">
                <a:latin typeface="Arial" panose="020B0604020202020204" pitchFamily="34" charset="0"/>
                <a:ea typeface="ＭＳ Ｐゴシック" panose="020B0600070205080204" pitchFamily="34" charset="-128"/>
                <a:cs typeface="Arial" panose="020B0604020202020204" pitchFamily="34" charset="0"/>
              </a:rPr>
              <a:t>…</a:t>
            </a:r>
            <a:r>
              <a:rPr lang="zh-CN" altLang="en-US" sz="2000" b="1" dirty="0">
                <a:latin typeface="Arial" panose="020B0604020202020204" pitchFamily="34" charset="0"/>
                <a:ea typeface="ＭＳ Ｐゴシック" panose="020B0600070205080204" pitchFamily="34" charset="-128"/>
                <a:cs typeface="Arial" panose="020B0604020202020204" pitchFamily="34" charset="0"/>
              </a:rPr>
              <a:t>更多地作为帮助裁判员在以后更好表现的教练</a:t>
            </a:r>
            <a:r>
              <a:rPr lang="en-GB" altLang="en-US" sz="2000" b="1" dirty="0">
                <a:latin typeface="Arial" panose="020B0604020202020204" pitchFamily="34" charset="0"/>
                <a:ea typeface="ＭＳ Ｐゴシック" panose="020B0600070205080204" pitchFamily="34" charset="-128"/>
                <a:cs typeface="Arial" panose="020B0604020202020204" pitchFamily="34" charset="0"/>
              </a:rPr>
              <a:t>…</a:t>
            </a:r>
          </a:p>
        </p:txBody>
      </p:sp>
      <p:sp>
        <p:nvSpPr>
          <p:cNvPr id="8" name="Rectangle 7">
            <a:extLst>
              <a:ext uri="{FF2B5EF4-FFF2-40B4-BE49-F238E27FC236}">
                <a16:creationId xmlns:a16="http://schemas.microsoft.com/office/drawing/2014/main" id="{3B7D46A9-F7B0-40E4-9AFA-CC0E30C9731B}"/>
              </a:ext>
            </a:extLst>
          </p:cNvPr>
          <p:cNvSpPr/>
          <p:nvPr/>
        </p:nvSpPr>
        <p:spPr>
          <a:xfrm rot="20897401">
            <a:off x="2902650" y="598205"/>
            <a:ext cx="1777084" cy="461665"/>
          </a:xfrm>
          <a:prstGeom prst="rect">
            <a:avLst/>
          </a:prstGeom>
          <a:solidFill>
            <a:schemeClr val="bg1"/>
          </a:solidFill>
        </p:spPr>
        <p:txBody>
          <a:bodyPr wrap="square">
            <a:spAutoFit/>
          </a:bodyPr>
          <a:lstStyle/>
          <a:p>
            <a:pPr algn="ctr"/>
            <a:r>
              <a:rPr lang="zh-CN" altLang="en-US" sz="2400" b="1" dirty="0">
                <a:latin typeface="Arial" panose="020B0604020202020204" pitchFamily="34" charset="0"/>
                <a:ea typeface="ＭＳ Ｐゴシック" panose="020B0600070205080204" pitchFamily="34" charset="-128"/>
                <a:cs typeface="Arial" panose="020B0604020202020204" pitchFamily="34" charset="0"/>
              </a:rPr>
              <a:t>裁判评估员</a:t>
            </a:r>
            <a:endParaRPr lang="en-GB" altLang="en-US" sz="2400" b="1"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183759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0922F30-BB63-4F21-848B-BEECAEB114A1}"/>
              </a:ext>
            </a:extLst>
          </p:cNvPr>
          <p:cNvSpPr txBox="1"/>
          <p:nvPr/>
        </p:nvSpPr>
        <p:spPr>
          <a:xfrm>
            <a:off x="1423988" y="3052763"/>
            <a:ext cx="7800975" cy="523220"/>
          </a:xfrm>
          <a:prstGeom prst="rect">
            <a:avLst/>
          </a:prstGeom>
          <a:noFill/>
        </p:spPr>
        <p:txBody>
          <a:bodyPr wrap="square" rtlCol="0">
            <a:spAutoFit/>
          </a:bodyPr>
          <a:lstStyle/>
          <a:p>
            <a:r>
              <a:rPr lang="zh-CN" altLang="en-US" sz="2800" dirty="0">
                <a:solidFill>
                  <a:schemeClr val="bg1"/>
                </a:solidFill>
              </a:rPr>
              <a:t>吹毛求疵的人鸡蛋里也可以挑出骨头来。</a:t>
            </a:r>
          </a:p>
        </p:txBody>
      </p:sp>
    </p:spTree>
    <p:extLst>
      <p:ext uri="{BB962C8B-B14F-4D97-AF65-F5344CB8AC3E}">
        <p14:creationId xmlns:p14="http://schemas.microsoft.com/office/powerpoint/2010/main" val="1240151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02141"/>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3200" b="1" dirty="0">
                <a:solidFill>
                  <a:schemeClr val="bg1"/>
                </a:solidFill>
              </a:rPr>
              <a:t>评估员的职责</a:t>
            </a:r>
            <a:endParaRPr lang="en-GB" altLang="en-US" sz="3200" b="1" dirty="0">
              <a:solidFill>
                <a:schemeClr val="bg1"/>
              </a:solidFill>
            </a:endParaRPr>
          </a:p>
        </p:txBody>
      </p:sp>
      <p:sp>
        <p:nvSpPr>
          <p:cNvPr id="8" name="Rectangle 3">
            <a:extLst>
              <a:ext uri="{FF2B5EF4-FFF2-40B4-BE49-F238E27FC236}">
                <a16:creationId xmlns:a16="http://schemas.microsoft.com/office/drawing/2014/main" id="{5B4CB982-BAE9-4916-A0F6-78A255D4D80E}"/>
              </a:ext>
            </a:extLst>
          </p:cNvPr>
          <p:cNvSpPr txBox="1">
            <a:spLocks noChangeArrowheads="1"/>
          </p:cNvSpPr>
          <p:nvPr/>
        </p:nvSpPr>
        <p:spPr bwMode="auto">
          <a:xfrm>
            <a:off x="360727" y="1391885"/>
            <a:ext cx="8229600" cy="339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400" dirty="0">
                <a:latin typeface="Arial" panose="020B0604020202020204" pitchFamily="34" charset="0"/>
                <a:ea typeface="ＭＳ Ｐゴシック" panose="020B0600070205080204" pitchFamily="34" charset="-128"/>
                <a:cs typeface="Arial" panose="020B0604020202020204" pitchFamily="34" charset="0"/>
              </a:rPr>
              <a:t>找到错误很简单，但是给出如何提升表现的建议就不那么简单了。</a:t>
            </a:r>
            <a:endParaRPr lang="en-US" altLang="zh-CN" sz="2400" dirty="0">
              <a:latin typeface="Arial" panose="020B0604020202020204" pitchFamily="34" charset="0"/>
              <a:ea typeface="ＭＳ Ｐゴシック" panose="020B0600070205080204" pitchFamily="34" charset="-128"/>
              <a:cs typeface="Arial" panose="020B0604020202020204" pitchFamily="34" charset="0"/>
            </a:endParaRPr>
          </a:p>
          <a:p>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a:p>
            <a:r>
              <a:rPr lang="en-GB"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a:t>
            </a:r>
            <a:r>
              <a:rPr lang="zh-CN"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不要只做找到错误的人 </a:t>
            </a:r>
            <a:r>
              <a:rPr lang="en-GB"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 </a:t>
            </a:r>
            <a:r>
              <a:rPr lang="zh-CN"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做一名</a:t>
            </a:r>
            <a:r>
              <a:rPr lang="zh-CN" altLang="en-US" sz="2400" b="1"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影响表现的人</a:t>
            </a:r>
            <a:r>
              <a:rPr lang="en-GB" altLang="en-US" sz="2400" dirty="0">
                <a:solidFill>
                  <a:srgbClr val="FF0000"/>
                </a:solidFill>
                <a:latin typeface="Arial" panose="020B0604020202020204" pitchFamily="34" charset="0"/>
                <a:ea typeface="ＭＳ Ｐゴシック" panose="020B0600070205080204" pitchFamily="34" charset="-128"/>
                <a:cs typeface="Arial" panose="020B0604020202020204" pitchFamily="34" charset="0"/>
              </a:rPr>
              <a:t>!</a:t>
            </a:r>
          </a:p>
          <a:p>
            <a:endParaRPr lang="en-GB"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6262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02141"/>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3200" b="1" dirty="0"/>
              <a:t>评估员的职责</a:t>
            </a:r>
            <a:endParaRPr lang="en-GB" altLang="en-US" sz="3200" b="1" dirty="0">
              <a:solidFill>
                <a:schemeClr val="bg1"/>
              </a:solidFill>
            </a:endParaRPr>
          </a:p>
        </p:txBody>
      </p:sp>
      <p:pic>
        <p:nvPicPr>
          <p:cNvPr id="3" name="Picture 2">
            <a:extLst>
              <a:ext uri="{FF2B5EF4-FFF2-40B4-BE49-F238E27FC236}">
                <a16:creationId xmlns:a16="http://schemas.microsoft.com/office/drawing/2014/main" id="{B3679D74-65F8-4088-9FEE-3E9BDCCDBC21}"/>
              </a:ext>
            </a:extLst>
          </p:cNvPr>
          <p:cNvPicPr>
            <a:picLocks noChangeAspect="1"/>
          </p:cNvPicPr>
          <p:nvPr/>
        </p:nvPicPr>
        <p:blipFill>
          <a:blip r:embed="rId3"/>
          <a:stretch>
            <a:fillRect/>
          </a:stretch>
        </p:blipFill>
        <p:spPr>
          <a:xfrm>
            <a:off x="1798113" y="917530"/>
            <a:ext cx="5866272" cy="4225970"/>
          </a:xfrm>
          <a:prstGeom prst="rect">
            <a:avLst/>
          </a:prstGeom>
        </p:spPr>
      </p:pic>
      <p:pic>
        <p:nvPicPr>
          <p:cNvPr id="5" name="Picture 4">
            <a:extLst>
              <a:ext uri="{FF2B5EF4-FFF2-40B4-BE49-F238E27FC236}">
                <a16:creationId xmlns:a16="http://schemas.microsoft.com/office/drawing/2014/main" id="{FE8CEB9F-FABD-41F7-B359-B1FD3DFE4A5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736" b="71125" l="9957" r="90476">
                        <a14:foregroundMark x1="17605" y1="60942" x2="30159" y2="68237"/>
                        <a14:foregroundMark x1="30159" y1="68237" x2="28427" y2="67781"/>
                        <a14:foregroundMark x1="71717" y1="10942" x2="72439" y2="6231"/>
                        <a14:foregroundMark x1="79365" y1="62158" x2="65079" y2="65502"/>
                        <a14:foregroundMark x1="65079" y1="65502" x2="79365" y2="63830"/>
                        <a14:foregroundMark x1="79365" y1="63830" x2="67821" y2="63678"/>
                        <a14:foregroundMark x1="46320" y1="68541" x2="63059" y2="63222"/>
                        <a14:foregroundMark x1="63059" y1="63222" x2="59740" y2="69301"/>
                        <a14:foregroundMark x1="38961" y1="14742" x2="48341" y2="25836"/>
                        <a14:foregroundMark x1="48341" y1="25836" x2="48341" y2="26140"/>
                        <a14:foregroundMark x1="43534" y1="12893" x2="44733" y2="17629"/>
                        <a14:foregroundMark x1="45310" y1="14286" x2="46320" y2="17629"/>
                        <a14:foregroundMark x1="68543" y1="2736" x2="74315" y2="4559"/>
                        <a14:foregroundMark x1="49639" y1="36018" x2="51515" y2="41641"/>
                        <a14:foregroundMark x1="79654" y1="62310" x2="66089" y2="68845"/>
                        <a14:foregroundMark x1="66089" y1="68845" x2="80087" y2="65046"/>
                        <a14:foregroundMark x1="80087" y1="65046" x2="72583" y2="67021"/>
                        <a14:foregroundMark x1="17316" y1="68541" x2="31890" y2="70821"/>
                        <a14:foregroundMark x1="31890" y1="70821" x2="27850" y2="69757"/>
                        <a14:foregroundMark x1="73304" y1="68541" x2="47330" y2="68997"/>
                        <a14:foregroundMark x1="65224" y1="67629" x2="80808" y2="67629"/>
                        <a14:foregroundMark x1="80808" y1="67629" x2="79076" y2="67325"/>
                        <a14:foregroundMark x1="84848" y1="65653" x2="70707" y2="70821"/>
                        <a14:foregroundMark x1="70707" y1="70821" x2="35354" y2="69605"/>
                        <a14:foregroundMark x1="32756" y1="72644" x2="16739" y2="71125"/>
                        <a14:foregroundMark x1="16739" y1="71125" x2="17316" y2="66869"/>
                        <a14:foregroundMark x1="86147" y1="67629" x2="71573" y2="69757"/>
                        <a14:foregroundMark x1="71573" y1="69757" x2="78211" y2="70213"/>
                        <a14:foregroundMark x1="90476" y1="69757" x2="88023" y2="69605"/>
                        <a14:backgroundMark x1="43579" y1="10030" x2="43579" y2="11702"/>
                        <a14:backgroundMark x1="43001" y1="10334" x2="41847" y2="11246"/>
                      </a14:backgroundRemoval>
                    </a14:imgEffect>
                  </a14:imgLayer>
                </a14:imgProps>
              </a:ext>
            </a:extLst>
          </a:blip>
          <a:srcRect b="29569"/>
          <a:stretch/>
        </p:blipFill>
        <p:spPr>
          <a:xfrm>
            <a:off x="2876166" y="2773196"/>
            <a:ext cx="3391668" cy="2268163"/>
          </a:xfrm>
          <a:prstGeom prst="rect">
            <a:avLst/>
          </a:prstGeom>
        </p:spPr>
      </p:pic>
    </p:spTree>
    <p:extLst>
      <p:ext uri="{BB962C8B-B14F-4D97-AF65-F5344CB8AC3E}">
        <p14:creationId xmlns:p14="http://schemas.microsoft.com/office/powerpoint/2010/main" val="33927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A9DACD8-1B2F-4D20-AE8A-8C7FABA3D246}"/>
              </a:ext>
            </a:extLst>
          </p:cNvPr>
          <p:cNvSpPr>
            <a:spLocks noGrp="1" noChangeArrowheads="1"/>
          </p:cNvSpPr>
          <p:nvPr>
            <p:ph type="title"/>
          </p:nvPr>
        </p:nvSpPr>
        <p:spPr bwMode="auto">
          <a:xfrm>
            <a:off x="360727" y="102141"/>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3200" b="1" dirty="0"/>
              <a:t>评估员的职责</a:t>
            </a:r>
            <a:endParaRPr lang="en-GB" altLang="en-US" sz="3200" b="1" dirty="0">
              <a:solidFill>
                <a:schemeClr val="bg1"/>
              </a:solidFill>
            </a:endParaRPr>
          </a:p>
        </p:txBody>
      </p:sp>
      <p:pic>
        <p:nvPicPr>
          <p:cNvPr id="2" name="Picture 1">
            <a:extLst>
              <a:ext uri="{FF2B5EF4-FFF2-40B4-BE49-F238E27FC236}">
                <a16:creationId xmlns:a16="http://schemas.microsoft.com/office/drawing/2014/main" id="{5E9070ED-5FCC-4CC0-965E-C89E389D000E}"/>
              </a:ext>
            </a:extLst>
          </p:cNvPr>
          <p:cNvPicPr>
            <a:picLocks noChangeAspect="1"/>
          </p:cNvPicPr>
          <p:nvPr/>
        </p:nvPicPr>
        <p:blipFill>
          <a:blip r:embed="rId3"/>
          <a:stretch>
            <a:fillRect/>
          </a:stretch>
        </p:blipFill>
        <p:spPr>
          <a:xfrm>
            <a:off x="1254329" y="879454"/>
            <a:ext cx="6959116" cy="3960459"/>
          </a:xfrm>
          <a:prstGeom prst="rect">
            <a:avLst/>
          </a:prstGeom>
        </p:spPr>
      </p:pic>
      <p:sp>
        <p:nvSpPr>
          <p:cNvPr id="3" name="文本框 2">
            <a:extLst>
              <a:ext uri="{FF2B5EF4-FFF2-40B4-BE49-F238E27FC236}">
                <a16:creationId xmlns:a16="http://schemas.microsoft.com/office/drawing/2014/main" id="{BB6FB50A-FE41-4641-AA11-7414E5EAD2C0}"/>
              </a:ext>
            </a:extLst>
          </p:cNvPr>
          <p:cNvSpPr txBox="1"/>
          <p:nvPr/>
        </p:nvSpPr>
        <p:spPr>
          <a:xfrm>
            <a:off x="3314700" y="4275179"/>
            <a:ext cx="6257925" cy="323165"/>
          </a:xfrm>
          <a:prstGeom prst="rect">
            <a:avLst/>
          </a:prstGeom>
          <a:noFill/>
        </p:spPr>
        <p:txBody>
          <a:bodyPr wrap="square" rtlCol="0">
            <a:spAutoFit/>
          </a:bodyPr>
          <a:lstStyle/>
          <a:p>
            <a:r>
              <a:rPr lang="zh-CN" altLang="en-US" dirty="0">
                <a:solidFill>
                  <a:schemeClr val="bg1"/>
                </a:solidFill>
              </a:rPr>
              <a:t>不要扬汤止沸 </a:t>
            </a:r>
            <a:r>
              <a:rPr lang="en-US" altLang="zh-CN" dirty="0">
                <a:solidFill>
                  <a:schemeClr val="bg1"/>
                </a:solidFill>
              </a:rPr>
              <a:t>– </a:t>
            </a:r>
            <a:r>
              <a:rPr lang="zh-CN" altLang="en-US" dirty="0">
                <a:solidFill>
                  <a:schemeClr val="bg1"/>
                </a:solidFill>
              </a:rPr>
              <a:t>记得釜底抽薪</a:t>
            </a:r>
          </a:p>
        </p:txBody>
      </p:sp>
    </p:spTree>
    <p:extLst>
      <p:ext uri="{BB962C8B-B14F-4D97-AF65-F5344CB8AC3E}">
        <p14:creationId xmlns:p14="http://schemas.microsoft.com/office/powerpoint/2010/main" val="737260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DD70-1DA8-4E3C-B749-55450210FC62}"/>
              </a:ext>
            </a:extLst>
          </p:cNvPr>
          <p:cNvSpPr>
            <a:spLocks noGrp="1"/>
          </p:cNvSpPr>
          <p:nvPr>
            <p:ph type="title"/>
          </p:nvPr>
        </p:nvSpPr>
        <p:spPr/>
        <p:txBody>
          <a:bodyPr>
            <a:normAutofit/>
          </a:bodyPr>
          <a:lstStyle/>
          <a:p>
            <a:r>
              <a:rPr lang="zh-CN" altLang="en-US" sz="3200" b="1" dirty="0"/>
              <a:t>亚足联评估方案</a:t>
            </a:r>
            <a:endParaRPr lang="en-GB" sz="3200" b="1" dirty="0"/>
          </a:p>
        </p:txBody>
      </p:sp>
      <p:sp>
        <p:nvSpPr>
          <p:cNvPr id="3" name="Date Placeholder 2">
            <a:extLst>
              <a:ext uri="{FF2B5EF4-FFF2-40B4-BE49-F238E27FC236}">
                <a16:creationId xmlns:a16="http://schemas.microsoft.com/office/drawing/2014/main" id="{A9434357-0B25-4F4A-B3D2-339B1ED5212B}"/>
              </a:ext>
            </a:extLst>
          </p:cNvPr>
          <p:cNvSpPr>
            <a:spLocks noGrp="1"/>
          </p:cNvSpPr>
          <p:nvPr>
            <p:ph type="dt" sz="half" idx="10"/>
          </p:nvPr>
        </p:nvSpPr>
        <p:spPr/>
        <p:txBody>
          <a:bodyPr/>
          <a:lstStyle/>
          <a:p>
            <a:fld id="{4C97856C-8E15-473D-8FD5-FE7FABF04E19}" type="datetime1">
              <a:rPr lang="en-US" smtClean="0"/>
              <a:t>3/12/2018</a:t>
            </a:fld>
            <a:endParaRPr lang="en-US"/>
          </a:p>
        </p:txBody>
      </p:sp>
      <p:sp>
        <p:nvSpPr>
          <p:cNvPr id="4" name="Footer Placeholder 3">
            <a:extLst>
              <a:ext uri="{FF2B5EF4-FFF2-40B4-BE49-F238E27FC236}">
                <a16:creationId xmlns:a16="http://schemas.microsoft.com/office/drawing/2014/main" id="{634FE20B-6566-4E12-8DBF-D39E25FBAF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C068E7-C7D5-4052-97EF-6D5933D80AAD}"/>
              </a:ext>
            </a:extLst>
          </p:cNvPr>
          <p:cNvSpPr>
            <a:spLocks noGrp="1"/>
          </p:cNvSpPr>
          <p:nvPr>
            <p:ph type="sldNum" sz="quarter" idx="12"/>
          </p:nvPr>
        </p:nvSpPr>
        <p:spPr/>
        <p:txBody>
          <a:bodyPr/>
          <a:lstStyle/>
          <a:p>
            <a:fld id="{34F20780-A907-0345-B398-BAA98349BEBE}" type="slidenum">
              <a:rPr lang="en-US" smtClean="0"/>
              <a:pPr/>
              <a:t>9</a:t>
            </a:fld>
            <a:endParaRPr lang="en-US"/>
          </a:p>
        </p:txBody>
      </p:sp>
      <p:sp>
        <p:nvSpPr>
          <p:cNvPr id="6" name="Rectangle 5">
            <a:extLst>
              <a:ext uri="{FF2B5EF4-FFF2-40B4-BE49-F238E27FC236}">
                <a16:creationId xmlns:a16="http://schemas.microsoft.com/office/drawing/2014/main" id="{87AF674E-3B25-4BFA-9D84-B7891F037DA3}"/>
              </a:ext>
            </a:extLst>
          </p:cNvPr>
          <p:cNvSpPr/>
          <p:nvPr/>
        </p:nvSpPr>
        <p:spPr>
          <a:xfrm>
            <a:off x="192866" y="1514546"/>
            <a:ext cx="8443608" cy="2308324"/>
          </a:xfrm>
          <a:prstGeom prst="rect">
            <a:avLst/>
          </a:prstGeom>
        </p:spPr>
        <p:txBody>
          <a:bodyPr wrap="square">
            <a:spAutoFit/>
          </a:bodyPr>
          <a:lstStyle/>
          <a:p>
            <a:pPr marL="0" lvl="1" indent="-285750">
              <a:lnSpc>
                <a:spcPct val="150000"/>
              </a:lnSpc>
              <a:buFont typeface="Arial" panose="020B0604020202020204" pitchFamily="34" charset="0"/>
              <a:buChar char="•"/>
            </a:pPr>
            <a:r>
              <a:rPr lang="zh-CN" altLang="en-US" sz="2400" b="1" dirty="0"/>
              <a:t>评估员</a:t>
            </a:r>
            <a:r>
              <a:rPr lang="zh-CN" altLang="en-US" sz="3200" b="1" dirty="0">
                <a:solidFill>
                  <a:srgbClr val="FF0000"/>
                </a:solidFill>
              </a:rPr>
              <a:t>增加价值</a:t>
            </a:r>
            <a:endParaRPr lang="en-GB" altLang="en-US" sz="2400" dirty="0"/>
          </a:p>
          <a:p>
            <a:pPr marL="0" lvl="1" indent="-285750">
              <a:lnSpc>
                <a:spcPct val="150000"/>
              </a:lnSpc>
              <a:buFont typeface="Arial" panose="020B0604020202020204" pitchFamily="34" charset="0"/>
              <a:buChar char="•"/>
            </a:pPr>
            <a:r>
              <a:rPr lang="zh-CN" altLang="en-US" sz="2400" b="1" dirty="0"/>
              <a:t>裁判员</a:t>
            </a:r>
            <a:r>
              <a:rPr lang="zh-CN" altLang="en-US" sz="3200" b="1" dirty="0">
                <a:solidFill>
                  <a:srgbClr val="FF0000"/>
                </a:solidFill>
              </a:rPr>
              <a:t>得到价值</a:t>
            </a:r>
            <a:endParaRPr lang="en-GB" altLang="en-US" sz="2400" dirty="0"/>
          </a:p>
          <a:p>
            <a:pPr marL="0" lvl="1" indent="-285750">
              <a:lnSpc>
                <a:spcPct val="150000"/>
              </a:lnSpc>
              <a:buFont typeface="Arial" panose="020B0604020202020204" pitchFamily="34" charset="0"/>
              <a:buChar char="•"/>
            </a:pPr>
            <a:r>
              <a:rPr lang="zh-CN" altLang="en-US" sz="2400" b="1" dirty="0"/>
              <a:t>亚足联</a:t>
            </a:r>
            <a:r>
              <a:rPr lang="zh-CN" altLang="en-US" sz="3200" b="1" dirty="0">
                <a:solidFill>
                  <a:srgbClr val="FF0000"/>
                </a:solidFill>
              </a:rPr>
              <a:t>提高价值</a:t>
            </a:r>
            <a:endParaRPr lang="en-GB" altLang="en-US" sz="2400" dirty="0"/>
          </a:p>
        </p:txBody>
      </p:sp>
      <p:pic>
        <p:nvPicPr>
          <p:cNvPr id="7" name="Picture 6">
            <a:extLst>
              <a:ext uri="{FF2B5EF4-FFF2-40B4-BE49-F238E27FC236}">
                <a16:creationId xmlns:a16="http://schemas.microsoft.com/office/drawing/2014/main" id="{0DE437CB-C8EE-4ECA-8055-2DB9F6588C50}"/>
              </a:ext>
            </a:extLst>
          </p:cNvPr>
          <p:cNvPicPr>
            <a:picLocks noChangeAspect="1"/>
          </p:cNvPicPr>
          <p:nvPr/>
        </p:nvPicPr>
        <p:blipFill>
          <a:blip r:embed="rId3"/>
          <a:stretch>
            <a:fillRect/>
          </a:stretch>
        </p:blipFill>
        <p:spPr>
          <a:xfrm>
            <a:off x="5624253" y="901908"/>
            <a:ext cx="2777144" cy="4165716"/>
          </a:xfrm>
          <a:prstGeom prst="rect">
            <a:avLst/>
          </a:prstGeom>
        </p:spPr>
      </p:pic>
    </p:spTree>
    <p:extLst>
      <p:ext uri="{BB962C8B-B14F-4D97-AF65-F5344CB8AC3E}">
        <p14:creationId xmlns:p14="http://schemas.microsoft.com/office/powerpoint/2010/main" val="279035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500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3ea4dc25-d9a1-4567-9952-9b91c2fec0f2"/>
</p:tagLst>
</file>

<file path=ppt/theme/theme1.xml><?xml version="1.0" encoding="utf-8"?>
<a:theme xmlns:a="http://schemas.openxmlformats.org/drawingml/2006/main" name="Committe Meeting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1252</Words>
  <Application>Microsoft Office PowerPoint</Application>
  <PresentationFormat>全屏显示(16:9)</PresentationFormat>
  <Paragraphs>157</Paragraphs>
  <Slides>26</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MS PGothic</vt:lpstr>
      <vt:lpstr>黑体</vt:lpstr>
      <vt:lpstr>Arial</vt:lpstr>
      <vt:lpstr>Calibri</vt:lpstr>
      <vt:lpstr>Gill Sans MT</vt:lpstr>
      <vt:lpstr>Times New Roman</vt:lpstr>
      <vt:lpstr>Committe Meeting Theme</vt:lpstr>
      <vt:lpstr>发展一致性 评估员的关键心理</vt:lpstr>
      <vt:lpstr>学习成果</vt:lpstr>
      <vt:lpstr>PowerPoint 演示文稿</vt:lpstr>
      <vt:lpstr>PowerPoint 演示文稿</vt:lpstr>
      <vt:lpstr>PowerPoint 演示文稿</vt:lpstr>
      <vt:lpstr>评估员的职责</vt:lpstr>
      <vt:lpstr>评估员的职责</vt:lpstr>
      <vt:lpstr>评估员的职责</vt:lpstr>
      <vt:lpstr>亚足联评估方案</vt:lpstr>
      <vt:lpstr>PowerPoint 演示文稿</vt:lpstr>
      <vt:lpstr>我们需要给予我们反馈的人。这是我们进步的方法。 ——比尔·盖茨</vt:lpstr>
      <vt:lpstr>小组训练</vt:lpstr>
      <vt:lpstr>为什么我们要优先化反馈？</vt:lpstr>
      <vt:lpstr>我们如何优先化反馈？</vt:lpstr>
      <vt:lpstr>优先化你的反馈</vt:lpstr>
      <vt:lpstr>报告中常见错误(附解释)</vt:lpstr>
      <vt:lpstr>PowerPoint 演示文稿</vt:lpstr>
      <vt:lpstr>PowerPoint 演示文稿</vt:lpstr>
      <vt:lpstr>PowerPoint 演示文稿</vt:lpstr>
      <vt:lpstr>PowerPoint 演示文稿</vt:lpstr>
      <vt:lpstr>反馈指南 – 建议</vt:lpstr>
      <vt:lpstr>Assessment Guidelines – Advice</vt:lpstr>
      <vt:lpstr>PowerPoint 演示文稿</vt:lpstr>
      <vt:lpstr>PowerPoint 演示文稿</vt:lpstr>
      <vt:lpstr>PowerPoint 演示文稿</vt:lpstr>
      <vt:lpstr>谢谢</vt:lpstr>
    </vt:vector>
  </TitlesOfParts>
  <Company>afc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&amp; COMMUNICATIONS</dc:title>
  <dc:creator>Tasha Azizam</dc:creator>
  <cp:lastModifiedBy>xm a</cp:lastModifiedBy>
  <cp:revision>170</cp:revision>
  <cp:lastPrinted>2014-07-25T08:47:40Z</cp:lastPrinted>
  <dcterms:created xsi:type="dcterms:W3CDTF">2016-03-25T09:16:06Z</dcterms:created>
  <dcterms:modified xsi:type="dcterms:W3CDTF">2018-03-11T17:54:31Z</dcterms:modified>
</cp:coreProperties>
</file>